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322" r:id="rId5"/>
    <p:sldId id="323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8" r:id="rId22"/>
    <p:sldId id="307" r:id="rId23"/>
    <p:sldId id="309" r:id="rId24"/>
    <p:sldId id="310" r:id="rId25"/>
    <p:sldId id="312" r:id="rId26"/>
    <p:sldId id="311" r:id="rId27"/>
    <p:sldId id="314" r:id="rId28"/>
    <p:sldId id="313" r:id="rId29"/>
    <p:sldId id="315" r:id="rId30"/>
    <p:sldId id="317" r:id="rId31"/>
    <p:sldId id="318" r:id="rId32"/>
    <p:sldId id="316" r:id="rId33"/>
    <p:sldId id="320" r:id="rId34"/>
    <p:sldId id="321" r:id="rId35"/>
    <p:sldId id="319" r:id="rId36"/>
  </p:sldIdLst>
  <p:sldSz cx="12192000" cy="6858000"/>
  <p:notesSz cx="6858000" cy="9144000"/>
  <p:embeddedFontLst>
    <p:embeddedFont>
      <p:font typeface="Calibri" panose="020F0502020204030204"/>
      <p:regular r:id="rId40"/>
    </p:embeddedFont>
    <p:embeddedFont>
      <p:font typeface="Verdana" panose="020B0604030504040204"/>
      <p:regular r:id="rId41"/>
      <p:bold r:id="rId42"/>
      <p:italic r:id="rId43"/>
      <p:boldItalic r:id="rId44"/>
    </p:embeddedFont>
    <p:embeddedFont>
      <p:font typeface="Segoe UI" panose="020B0502040204020203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0ED"/>
    <a:srgbClr val="8A48BD"/>
    <a:srgbClr val="69E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D0130B1-6B47-470D-A4BC-407D4DF239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font" Target="fonts/font9.fntdata"/><Relationship Id="rId47" Type="http://schemas.openxmlformats.org/officeDocument/2006/relationships/font" Target="fonts/font8.fntdata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7" name="Google Shape;7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://appinventor.mit.edu/" TargetMode="Externa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6864" y="636436"/>
            <a:ext cx="3512572" cy="758687"/>
          </a:xfrm>
          <a:prstGeom prst="rect">
            <a:avLst/>
          </a:prstGeom>
        </p:spPr>
      </p:pic>
      <p:pic>
        <p:nvPicPr>
          <p:cNvPr id="7" name="Picture 6" descr="A blue and white robot with wheels and wires&#10;&#10;Description automatically generated"/>
          <p:cNvPicPr>
            <a:picLocks noChangeAspect="1"/>
          </p:cNvPicPr>
          <p:nvPr/>
        </p:nvPicPr>
        <p:blipFill>
          <a:blip r:embed="rId2"/>
          <a:srcRect l="15868" r="24840" b="5360"/>
          <a:stretch>
            <a:fillRect/>
          </a:stretch>
        </p:blipFill>
        <p:spPr>
          <a:xfrm>
            <a:off x="206" y="420034"/>
            <a:ext cx="5656561" cy="52003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25978" y="1928190"/>
            <a:ext cx="392926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4400" b="1">
                <a:solidFill>
                  <a:srgbClr val="002060"/>
                </a:solidFill>
                <a:latin typeface="Calibri" panose="020F0502020204030204"/>
              </a:rPr>
              <a:t>User Manual</a:t>
            </a:r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280399" y="3147198"/>
            <a:ext cx="3553791" cy="2061837"/>
            <a:chOff x="8229599" y="3929518"/>
            <a:chExt cx="3553791" cy="206183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3487" y="3929518"/>
              <a:ext cx="2377440" cy="11391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229599" y="5068956"/>
              <a:ext cx="3553791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r>
                <a:rPr lang="en-US" sz="2400">
                  <a:latin typeface="Calibri" panose="020F0502020204030204"/>
                </a:rPr>
                <a:t>Kit to explore Autonomous </a:t>
              </a:r>
              <a:endParaRPr lang="en-US" sz="2400">
                <a:latin typeface="Calibri" panose="020F0502020204030204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47485" y="5529690"/>
              <a:ext cx="2833756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r>
                <a:rPr lang="en-US" sz="2400">
                  <a:latin typeface="Calibri" panose="020F0502020204030204"/>
                </a:rPr>
                <a:t>Vehicle Technology</a:t>
              </a:r>
              <a:endParaRPr lang="en-US" sz="2400">
                <a:latin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4106" y="115101"/>
              <a:ext cx="1861931" cy="714238"/>
            </a:xfrm>
            <a:prstGeom prst="rect">
              <a:avLst/>
            </a:prstGeom>
          </p:spPr>
        </p:pic>
      </p:grpSp>
      <p:sp>
        <p:nvSpPr>
          <p:cNvPr id="7" name="Google Shape;182;g2ec2edcff30_2_6"/>
          <p:cNvSpPr txBox="1"/>
          <p:nvPr/>
        </p:nvSpPr>
        <p:spPr>
          <a:xfrm>
            <a:off x="3215240" y="932863"/>
            <a:ext cx="5492160" cy="7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 panose="020B0604020202020204"/>
              <a:buNone/>
            </a:pPr>
            <a:r>
              <a:rPr lang="en-IN" sz="4400">
                <a:solidFill>
                  <a:srgbClr val="00206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AILITE CONSTRUCTION</a:t>
            </a:r>
            <a:endParaRPr lang="en-US" sz="4400" i="0" u="none" strike="noStrike" cap="none">
              <a:solidFill>
                <a:srgbClr val="002060"/>
              </a:solidFill>
              <a:latin typeface="Calibri" panose="020F0502020204030204"/>
              <a:ea typeface="Lora"/>
              <a:cs typeface="Lor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0719" y="1899920"/>
            <a:ext cx="5892799" cy="3759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97279" y="1981200"/>
            <a:ext cx="71323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>
                <a:latin typeface="Calibri" panose="020F0502020204030204"/>
              </a:rPr>
              <a:t>Follow these steps to assemble the AILITE using the provided kit :</a:t>
            </a:r>
            <a:endParaRPr lang="en-US" sz="2000"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0640" y="2621280"/>
            <a:ext cx="3647440" cy="2798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336550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700">
                <a:latin typeface="Calibri" panose="020F0502020204030204"/>
              </a:rPr>
              <a:t>Motor setup</a:t>
            </a:r>
            <a:r>
              <a:rPr lang="en-US" sz="1700">
                <a:latin typeface="Calibri" panose="020F0502020204030204"/>
              </a:rPr>
              <a:t>​</a:t>
            </a:r>
            <a:endParaRPr lang="en-US"/>
          </a:p>
          <a:p>
            <a:pPr marL="457200" indent="-336550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700">
                <a:latin typeface="Calibri" panose="020F0502020204030204"/>
              </a:rPr>
              <a:t>Brain Block Assembly</a:t>
            </a:r>
            <a:r>
              <a:rPr lang="en-US" sz="1700">
                <a:latin typeface="Calibri" panose="020F0502020204030204"/>
              </a:rPr>
              <a:t>​</a:t>
            </a:r>
            <a:endParaRPr lang="en-US" sz="1700">
              <a:latin typeface="Calibri" panose="020F0502020204030204"/>
            </a:endParaRPr>
          </a:p>
          <a:p>
            <a:pPr marL="457200" indent="-336550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700">
                <a:latin typeface="Calibri" panose="020F0502020204030204"/>
              </a:rPr>
              <a:t>Brain Block Placement</a:t>
            </a:r>
            <a:r>
              <a:rPr lang="en-US" sz="1700">
                <a:latin typeface="Calibri" panose="020F0502020204030204"/>
              </a:rPr>
              <a:t>​</a:t>
            </a:r>
            <a:endParaRPr lang="en-US" sz="1700">
              <a:latin typeface="Calibri" panose="020F0502020204030204"/>
            </a:endParaRPr>
          </a:p>
          <a:p>
            <a:pPr marL="457200" indent="-336550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700">
                <a:latin typeface="Calibri" panose="020F0502020204030204"/>
              </a:rPr>
              <a:t>Fixing Wheels</a:t>
            </a:r>
            <a:r>
              <a:rPr lang="en-US" sz="1700">
                <a:latin typeface="Calibri" panose="020F0502020204030204"/>
              </a:rPr>
              <a:t>​</a:t>
            </a:r>
            <a:endParaRPr lang="en-US" sz="1700">
              <a:latin typeface="Calibri" panose="020F0502020204030204"/>
            </a:endParaRPr>
          </a:p>
          <a:p>
            <a:pPr marL="457200" indent="-336550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700">
                <a:latin typeface="Calibri" panose="020F0502020204030204"/>
              </a:rPr>
              <a:t>Camera Module</a:t>
            </a:r>
            <a:r>
              <a:rPr lang="en-US" sz="1700">
                <a:latin typeface="Calibri" panose="020F0502020204030204"/>
              </a:rPr>
              <a:t>​</a:t>
            </a:r>
            <a:endParaRPr lang="en-US" sz="1700">
              <a:latin typeface="Calibri" panose="020F0502020204030204"/>
            </a:endParaRPr>
          </a:p>
          <a:p>
            <a:pPr marL="457200" indent="-336550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700">
                <a:latin typeface="Calibri" panose="020F0502020204030204"/>
              </a:rPr>
              <a:t>Ultrasonic Sensor</a:t>
            </a:r>
            <a:r>
              <a:rPr lang="en-US" sz="1700">
                <a:latin typeface="Calibri" panose="020F0502020204030204"/>
              </a:rPr>
              <a:t>​</a:t>
            </a:r>
            <a:endParaRPr lang="en-US" sz="1700">
              <a:latin typeface="Calibri" panose="020F0502020204030204"/>
            </a:endParaRPr>
          </a:p>
          <a:p>
            <a:pPr marL="457200" indent="-336550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700" err="1">
                <a:latin typeface="Calibri" panose="020F0502020204030204"/>
              </a:rPr>
              <a:t>Color</a:t>
            </a:r>
            <a:r>
              <a:rPr lang="en-IN" sz="1700">
                <a:latin typeface="Calibri" panose="020F0502020204030204"/>
              </a:rPr>
              <a:t> Sensor</a:t>
            </a:r>
            <a:endParaRPr lang="en-IN" sz="1700">
              <a:latin typeface="Calibri" panose="020F0502020204030204"/>
            </a:endParaRPr>
          </a:p>
        </p:txBody>
      </p:sp>
      <p:pic>
        <p:nvPicPr>
          <p:cNvPr id="12" name="Picture 11" descr="A logo for a company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824" y="219876"/>
            <a:ext cx="2303532" cy="5046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94639" y="1270000"/>
            <a:ext cx="82702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Calibri" panose="020F0502020204030204"/>
              </a:rPr>
              <a:t> </a:t>
            </a:r>
            <a:r>
              <a:rPr lang="en-IN" sz="3600">
                <a:solidFill>
                  <a:srgbClr val="002060"/>
                </a:solidFill>
                <a:latin typeface="Calibri" panose="020F0502020204030204"/>
              </a:rPr>
              <a:t>AI-Lite Construction for </a:t>
            </a:r>
            <a:r>
              <a:rPr lang="en-IN" sz="3600" b="1">
                <a:solidFill>
                  <a:srgbClr val="002060"/>
                </a:solidFill>
                <a:latin typeface="Calibri" panose="020F0502020204030204"/>
              </a:rPr>
              <a:t>Two </a:t>
            </a:r>
            <a:r>
              <a:rPr lang="en-IN" sz="3600">
                <a:solidFill>
                  <a:srgbClr val="002060"/>
                </a:solidFill>
                <a:latin typeface="Calibri" panose="020F0502020204030204"/>
              </a:rPr>
              <a:t>Wheel Bot</a:t>
            </a:r>
            <a:endParaRPr lang="en-US" sz="3600">
              <a:solidFill>
                <a:srgbClr val="002060"/>
              </a:solidFill>
              <a:latin typeface="Calibri" panose="020F0502020204030204"/>
            </a:endParaRPr>
          </a:p>
          <a:p>
            <a:endParaRPr lang="en-US" sz="2000">
              <a:latin typeface="Calibri" panose="020F0502020204030204"/>
            </a:endParaRPr>
          </a:p>
        </p:txBody>
      </p:sp>
      <p:pic>
        <p:nvPicPr>
          <p:cNvPr id="13" name="Google Shape;210;g2e807c37725_0_43" descr="A qr code on a white background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830644" y="1857313"/>
            <a:ext cx="2948180" cy="26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09600" y="2225040"/>
            <a:ext cx="7274560" cy="1294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Scan the QR code for direct access to detailed assembly instructions, component lists, and a comprehensive online manual with videos and step-by-step tutorials to simplify the construction process</a:t>
            </a:r>
            <a:endParaRPr lang="en-US" sz="1800">
              <a:solidFill>
                <a:schemeClr val="dk1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52806" y="4928669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1600">
                <a:latin typeface="Calibri" panose="020F0502020204030204"/>
                <a:cs typeface="Calibri" panose="020F0502020204030204"/>
              </a:rPr>
              <a:t>Figure - 3</a:t>
            </a:r>
            <a:endParaRPr lang="en-US" sz="1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86079" y="1280160"/>
            <a:ext cx="834136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>
                <a:solidFill>
                  <a:srgbClr val="002060"/>
                </a:solidFill>
                <a:latin typeface="Calibri" panose="020F0502020204030204"/>
              </a:rPr>
              <a:t> </a:t>
            </a:r>
            <a:r>
              <a:rPr lang="en-IN" sz="3600">
                <a:solidFill>
                  <a:srgbClr val="002060"/>
                </a:solidFill>
                <a:latin typeface="Calibri" panose="020F0502020204030204"/>
              </a:rPr>
              <a:t>AI-Lite Construction for </a:t>
            </a:r>
            <a:r>
              <a:rPr lang="en-IN" sz="3600" b="1">
                <a:solidFill>
                  <a:srgbClr val="002060"/>
                </a:solidFill>
                <a:latin typeface="Calibri" panose="020F0502020204030204"/>
              </a:rPr>
              <a:t>Four </a:t>
            </a:r>
            <a:r>
              <a:rPr lang="en-IN" sz="3600">
                <a:solidFill>
                  <a:srgbClr val="002060"/>
                </a:solidFill>
                <a:latin typeface="Calibri" panose="020F0502020204030204"/>
              </a:rPr>
              <a:t>Wheel Bot</a:t>
            </a:r>
            <a:endParaRPr lang="en-US" sz="3600">
              <a:solidFill>
                <a:srgbClr val="002060"/>
              </a:solidFill>
              <a:latin typeface="Calibri" panose="020F0502020204030204"/>
            </a:endParaRPr>
          </a:p>
          <a:p>
            <a:endParaRPr lang="en-US" sz="2000"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0400" y="2235200"/>
            <a:ext cx="7274560" cy="1294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Scan the QR code for direct access to detailed assembly instructions, component lists, and a comprehensive online manual with videos and step-by-step tutorials to simplify the construction process</a:t>
            </a:r>
            <a:endParaRPr lang="en-US" sz="1800">
              <a:solidFill>
                <a:schemeClr val="dk1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51206" y="5365549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1600">
                <a:latin typeface="Calibri" panose="020F0502020204030204"/>
                <a:cs typeface="Calibri" panose="020F0502020204030204"/>
              </a:rPr>
              <a:t>Figure - 4</a:t>
            </a:r>
            <a:endParaRPr lang="en-US" sz="1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Picture 6" descr="A qr code with black square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49" y="1977003"/>
            <a:ext cx="3098800" cy="309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14959" y="1300480"/>
            <a:ext cx="6146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3600">
                <a:solidFill>
                  <a:srgbClr val="002060"/>
                </a:solidFill>
                <a:latin typeface="Calibri" panose="020F0502020204030204"/>
              </a:rPr>
              <a:t>AI-Lite Connection &amp; Testing</a:t>
            </a:r>
            <a:endParaRPr lang="en-IN" sz="360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2480" y="2225040"/>
            <a:ext cx="7274560" cy="21250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Scan the below QR code to watch a detailed video demonstration on:</a:t>
            </a:r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Checking the connections of AI-Lite</a:t>
            </a:r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Understanding the significance of each </a:t>
            </a:r>
            <a:r>
              <a:rPr lang="en-IN" sz="180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color</a:t>
            </a:r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Setting up proper connections.</a:t>
            </a:r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Check its movements and sensor values 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51206" y="5365549"/>
            <a:ext cx="1540711" cy="348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1600">
                <a:latin typeface="Calibri" panose="020F0502020204030204"/>
                <a:cs typeface="Calibri" panose="020F0502020204030204"/>
              </a:rPr>
              <a:t>Figure - 5</a:t>
            </a:r>
            <a:endParaRPr lang="en-US" sz="1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Picture 9" descr="A qr code on a white backgroun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207" y="2039302"/>
            <a:ext cx="3171825" cy="29622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14959" y="1300480"/>
            <a:ext cx="6858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3600">
                <a:solidFill>
                  <a:srgbClr val="002060"/>
                </a:solidFill>
                <a:latin typeface="Calibri" panose="020F0502020204030204"/>
              </a:rPr>
              <a:t>Do's &amp; Don'ts for Using AI-Lite Bot</a:t>
            </a:r>
            <a:endParaRPr lang="en-IN" sz="360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204720"/>
            <a:ext cx="7274560" cy="2680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</a:rPr>
              <a:t>Scan this QR code to watch a video on:  </a:t>
            </a:r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</a:endParaRPr>
          </a:p>
          <a:p>
            <a:pPr marL="742950" lvl="1" indent="-285750">
              <a:buFont typeface="Wingdings" panose="05000000000000000000"/>
              <a:buChar char="ü"/>
            </a:pPr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</a:rPr>
              <a:t> Do's and Don'ts for using the AILITE bot  </a:t>
            </a:r>
            <a:endParaRPr lang="en-US" sz="1800">
              <a:solidFill>
                <a:schemeClr val="dk1"/>
              </a:solidFill>
              <a:latin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</a:rPr>
              <a:t> Key guidelines for optimal performance  </a:t>
            </a:r>
            <a:endParaRPr lang="en-US" sz="1800">
              <a:solidFill>
                <a:schemeClr val="dk1"/>
              </a:solidFill>
              <a:latin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</a:rPr>
              <a:t> Common mistakes to avoid  </a:t>
            </a:r>
            <a:endParaRPr lang="en-US" sz="1800">
              <a:solidFill>
                <a:schemeClr val="dk1"/>
              </a:solidFill>
              <a:latin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</a:rPr>
              <a:t> Tips for safe and efficient operation  </a:t>
            </a:r>
            <a:endParaRPr lang="en-US" sz="1800">
              <a:solidFill>
                <a:schemeClr val="dk1"/>
              </a:solidFill>
              <a:latin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/>
              <a:buChar char="ü"/>
            </a:pPr>
            <a:r>
              <a:rPr lang="en-US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</a:rPr>
              <a:t> Ensuring longevity and reliability</a:t>
            </a:r>
            <a:endParaRPr lang="en-IN" sz="1800">
              <a:solidFill>
                <a:schemeClr val="dk1"/>
              </a:solidFill>
              <a:latin typeface="Calibri" panose="020F050202020403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51206" y="5365549"/>
            <a:ext cx="1540711" cy="348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1600">
                <a:latin typeface="Calibri" panose="020F0502020204030204"/>
                <a:cs typeface="Calibri" panose="020F0502020204030204"/>
              </a:rPr>
              <a:t>Figure - 6</a:t>
            </a:r>
            <a:endParaRPr lang="en-US" sz="16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Picture 6" descr="A qr code on a white backgroun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825" y="2204720"/>
            <a:ext cx="310515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241040" y="1564640"/>
            <a:ext cx="5069840" cy="765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IN" sz="4400" b="1">
                <a:solidFill>
                  <a:srgbClr val="00206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MIT App Connection</a:t>
            </a:r>
            <a:endParaRPr lang="en-US" sz="4400">
              <a:solidFill>
                <a:srgbClr val="00206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1" name="Picture 10" descr="A logo of a bee&#10;&#10;Description automatically generated"/>
          <p:cNvPicPr>
            <a:picLocks noChangeAspect="1"/>
          </p:cNvPicPr>
          <p:nvPr/>
        </p:nvPicPr>
        <p:blipFill>
          <a:blip r:embed="rId3"/>
          <a:srcRect l="19340" r="18396" b="412"/>
          <a:stretch>
            <a:fillRect/>
          </a:stretch>
        </p:blipFill>
        <p:spPr>
          <a:xfrm>
            <a:off x="4331970" y="2832100"/>
            <a:ext cx="2683825" cy="24536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45440" y="833120"/>
            <a:ext cx="11521440" cy="54203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342900">
              <a:lnSpc>
                <a:spcPct val="150000"/>
              </a:lnSpc>
              <a:buAutoNum type="arabicPeriod"/>
            </a:pPr>
            <a:r>
              <a:rPr lang="en-IN" sz="1800" b="1">
                <a:solidFill>
                  <a:schemeClr val="bg2"/>
                </a:solidFill>
                <a:latin typeface="Calibri" panose="020F0502020204030204"/>
              </a:rPr>
              <a:t>I</a:t>
            </a: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nstall the MIT AI2 Companion App: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/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Download and install the MIT AI2 Companion app from the Google Play Store or the Apple App Store on your mobile device.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42900">
              <a:lnSpc>
                <a:spcPct val="150000"/>
              </a:lnSpc>
              <a:buAutoNum type="arabicPeriod" startAt="2"/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Open MIT App Inventor: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>
              <a:solidFill>
                <a:srgbClr val="002060"/>
              </a:solidFill>
              <a:latin typeface="Calibri" panose="020F0502020204030204"/>
            </a:endParaRPr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Go to</a:t>
            </a:r>
            <a:r>
              <a:rPr lang="en-IN" sz="1800" u="sng">
                <a:latin typeface="Calibri" panose="020F0502020204030204"/>
                <a:hlinkClick r:id="rId3"/>
              </a:rPr>
              <a:t> </a:t>
            </a:r>
            <a:r>
              <a:rPr lang="en-IN" sz="1800" u="sng">
                <a:solidFill>
                  <a:srgbClr val="0563C1"/>
                </a:solidFill>
                <a:latin typeface="Calibri" panose="020F0502020204030204"/>
                <a:hlinkClick r:id="rId3"/>
              </a:rPr>
              <a:t>appinventor.mit.edu</a:t>
            </a:r>
            <a:r>
              <a:rPr lang="en-IN" sz="1800">
                <a:latin typeface="Calibri" panose="020F0502020204030204"/>
              </a:rPr>
              <a:t> on your computer and sign in.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42900">
              <a:lnSpc>
                <a:spcPct val="150000"/>
              </a:lnSpc>
              <a:buAutoNum type="arabicPeriod" startAt="3"/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Open Your Project</a:t>
            </a:r>
            <a:r>
              <a:rPr lang="en-IN" sz="1800" b="1">
                <a:latin typeface="Calibri" panose="020F0502020204030204"/>
              </a:rPr>
              <a:t>: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Select the project you want to work on or create a new one.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42900">
              <a:lnSpc>
                <a:spcPct val="150000"/>
              </a:lnSpc>
              <a:buAutoNum type="arabicPeriod" startAt="4"/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Click "Connect":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>
              <a:solidFill>
                <a:srgbClr val="002060"/>
              </a:solidFill>
              <a:latin typeface="Calibri" panose="020F0502020204030204"/>
            </a:endParaRPr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In the MIT App Inventor interface, click the "Connect" button at the top of the screen.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42900">
              <a:lnSpc>
                <a:spcPct val="150000"/>
              </a:lnSpc>
              <a:buAutoNum type="arabicPeriod" startAt="5"/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Select "AI Companion":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>
              <a:solidFill>
                <a:srgbClr val="002060"/>
              </a:solidFill>
              <a:latin typeface="Calibri" panose="020F0502020204030204"/>
            </a:endParaRPr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From the dropdown menu, select "AI Companion."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42900">
              <a:lnSpc>
                <a:spcPct val="150000"/>
              </a:lnSpc>
              <a:buAutoNum type="arabicPeriod" startAt="6"/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Open the MIT AI2 Companion App: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>
              <a:solidFill>
                <a:srgbClr val="002060"/>
              </a:solidFill>
              <a:latin typeface="Calibri" panose="020F0502020204030204"/>
            </a:endParaRPr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Launch the MIT AI2 Companion app on your mobile device.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487680" y="1036320"/>
            <a:ext cx="11257280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   7. Scan QR Code or Enter Code: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Use your mobile device to scan the QR code displayed on your computer screen, or enter the provided code manually in the Companion app.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  8. Connected: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857250" lvl="1" indent="-285750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Your project will now load on your mobile device, and you can test your app in real-time.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C00000"/>
                </a:solidFill>
                <a:latin typeface="Calibri" panose="020F0502020204030204"/>
                <a:cs typeface="Segoe UI" panose="020B0502040204020203"/>
              </a:rPr>
              <a:t>Note:</a:t>
            </a:r>
            <a:r>
              <a:rPr lang="en-US" sz="1800" b="1">
                <a:solidFill>
                  <a:srgbClr val="C0000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b="1">
              <a:solidFill>
                <a:srgbClr val="C00000"/>
              </a:solidFill>
              <a:latin typeface="Calibri" panose="020F0502020204030204"/>
              <a:cs typeface="Segoe UI" panose="020B0502040204020203"/>
            </a:endParaRPr>
          </a:p>
          <a:p>
            <a:pPr>
              <a:lnSpc>
                <a:spcPct val="150000"/>
              </a:lnSpc>
            </a:pPr>
            <a:r>
              <a:rPr lang="en-IN" sz="1800">
                <a:latin typeface="Calibri" panose="020F0502020204030204"/>
                <a:cs typeface="Segoe UI" panose="020B0502040204020203"/>
              </a:rPr>
              <a:t>In MIT App Inventor, if you encounter issues with connecting and disconnecting, try the following steps on your mobile phone:</a:t>
            </a:r>
            <a:r>
              <a:rPr lang="en-US" sz="1800"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latin typeface="Calibri" panose="020F0502020204030204"/>
              <a:cs typeface="Segoe UI" panose="020B0502040204020203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  <a:cs typeface="Segoe UI" panose="020B0502040204020203"/>
              </a:rPr>
              <a:t>1. Check the DHCP Settings: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  <a:cs typeface="Segoe UI" panose="020B0502040204020203"/>
              </a:rPr>
              <a:t> </a:t>
            </a:r>
            <a:r>
              <a:rPr lang="en-IN" sz="1800">
                <a:latin typeface="Calibri" panose="020F0502020204030204"/>
                <a:cs typeface="Segoe UI" panose="020B0502040204020203"/>
              </a:rPr>
              <a:t>Access the network settings and switch from DHCP to a static IP configuration.</a:t>
            </a:r>
            <a:r>
              <a:rPr lang="en-US" sz="1800"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latin typeface="Calibri" panose="020F0502020204030204"/>
              <a:cs typeface="Segoe UI" panose="020B0502040204020203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  <a:cs typeface="Segoe UI" panose="020B0502040204020203"/>
              </a:rPr>
              <a:t>2. Set a Static IP Address: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  <a:cs typeface="Segoe UI" panose="020B0502040204020203"/>
              </a:rPr>
              <a:t> </a:t>
            </a:r>
            <a:r>
              <a:rPr lang="en-IN" sz="1800">
                <a:latin typeface="Calibri" panose="020F0502020204030204"/>
                <a:cs typeface="Segoe UI" panose="020B0502040204020203"/>
              </a:rPr>
              <a:t>Assign a static IP address to your mobile phone within the same network range.</a:t>
            </a:r>
            <a:r>
              <a:rPr lang="en-US" sz="1800"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latin typeface="Calibri" panose="020F0502020204030204"/>
              <a:cs typeface="Segoe UI" panose="020B0502040204020203"/>
            </a:endParaRPr>
          </a:p>
          <a:p>
            <a:pPr>
              <a:lnSpc>
                <a:spcPct val="150000"/>
              </a:lnSpc>
            </a:pPr>
            <a:r>
              <a:rPr lang="en-IN" sz="1800">
                <a:latin typeface="Calibri" panose="020F0502020204030204"/>
                <a:cs typeface="Segoe UI" panose="020B0502040204020203"/>
              </a:rPr>
              <a:t>This can help stabilize the connection by ensuring a consistent IP address for your device.</a:t>
            </a:r>
            <a:r>
              <a:rPr lang="en-US" sz="1800"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latin typeface="Calibri" panose="020F0502020204030204"/>
              <a:cs typeface="Segoe UI" panose="020B0502040204020203"/>
            </a:endParaRPr>
          </a:p>
          <a:p>
            <a:r>
              <a:rPr lang="en-US" sz="1300">
                <a:cs typeface="Segoe UI" panose="020B0502040204020203"/>
              </a:rPr>
              <a:t>​</a:t>
            </a:r>
            <a:endParaRPr lang="en-US" sz="1300">
              <a:cs typeface="Segoe UI" panose="020B0502040204020203"/>
            </a:endParaRPr>
          </a:p>
          <a:p>
            <a:r>
              <a:rPr lang="en-US" sz="1800"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latin typeface="Calibri" panose="020F0502020204030204"/>
              <a:cs typeface="Segoe UI" panose="020B0502040204020203"/>
            </a:endParaRPr>
          </a:p>
          <a:p>
            <a:pPr algn="ctr"/>
            <a:r>
              <a:rPr lang="en-US" sz="4800">
                <a:latin typeface="Calibri" panose="020F0502020204030204"/>
                <a:cs typeface="Segoe UI" panose="020B0502040204020203"/>
              </a:rPr>
              <a:t>​</a:t>
            </a:r>
            <a:endParaRPr lang="en-US" sz="4800">
              <a:latin typeface="Calibri" panose="020F0502020204030204"/>
              <a:cs typeface="Segoe UI" panose="020B050204020402020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048000" y="2641600"/>
            <a:ext cx="682752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>
                <a:solidFill>
                  <a:srgbClr val="00206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MIT APP INVENTOR PROJECTS</a:t>
            </a:r>
            <a:r>
              <a:rPr lang="en-US" sz="4400">
                <a:solidFill>
                  <a:srgbClr val="00206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​</a:t>
            </a:r>
            <a:endParaRPr lang="en-US" sz="4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21920" y="944880"/>
            <a:ext cx="11805920" cy="5035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ACCELEROMETER 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b="1">
              <a:solidFill>
                <a:srgbClr val="002060"/>
              </a:solidFill>
            </a:endParaRPr>
          </a:p>
          <a:p>
            <a:pPr marL="419100" indent="-285750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</a:t>
            </a:r>
            <a:r>
              <a:rPr lang="en-IN" sz="1800">
                <a:latin typeface="Calibri" panose="020F0502020204030204"/>
              </a:rPr>
              <a:t> To control the bot's direction using phone tilt motions detected by the accelerometer.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19100" indent="-285750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</a:t>
            </a:r>
            <a:r>
              <a:rPr lang="en-IN" sz="1800">
                <a:latin typeface="Calibri" panose="020F0502020204030204"/>
              </a:rPr>
              <a:t> Detects phone tilts and sends corresponding commands to a bot.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Key Components: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b="1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Accelerometer Sensor: </a:t>
            </a:r>
            <a:r>
              <a:rPr lang="en-IN" sz="1800">
                <a:latin typeface="Calibri" panose="020F0502020204030204"/>
              </a:rPr>
              <a:t>Detects the tilt of the phone.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Real-time Processing: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b="1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>
                <a:latin typeface="Calibri" panose="020F0502020204030204"/>
              </a:rPr>
              <a:t>Continuously monitors the phone's accelerometer data to detect tilt movements.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Bot Actions: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b="1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Tilt Left:</a:t>
            </a:r>
            <a:r>
              <a:rPr lang="en-IN" sz="1800">
                <a:latin typeface="Calibri" panose="020F0502020204030204"/>
              </a:rPr>
              <a:t> Bot turns left. </a:t>
            </a: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Tilt Right:</a:t>
            </a:r>
            <a:r>
              <a:rPr lang="en-IN" sz="1800">
                <a:latin typeface="Calibri" panose="020F0502020204030204"/>
              </a:rPr>
              <a:t> Bot turns right.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Implementation Details: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b="1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>
                <a:solidFill>
                  <a:srgbClr val="002060"/>
                </a:solidFill>
                <a:latin typeface="Calibri" panose="020F0502020204030204"/>
              </a:rPr>
              <a:t>Tilt Detection: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r>
              <a:rPr lang="en-IN" sz="1800">
                <a:latin typeface="Calibri" panose="020F0502020204030204"/>
              </a:rPr>
              <a:t>The application uses the phone’s accelerometer to detect tilt direction.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Software Requirements</a:t>
            </a:r>
            <a:r>
              <a:rPr lang="en-IN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:</a:t>
            </a:r>
            <a:r>
              <a:rPr lang="en-IN" sz="1800">
                <a:latin typeface="Calibri" panose="020F0502020204030204"/>
                <a:cs typeface="Segoe UI" panose="020B0502040204020203"/>
              </a:rPr>
              <a:t> MIT App Inventor for developing the application.</a:t>
            </a:r>
            <a:endParaRPr lang="en-IN" sz="1800">
              <a:latin typeface="Calibri" panose="020F0502020204030204"/>
              <a:cs typeface="Segoe UI" panose="020B0502040204020203"/>
            </a:endParaRPr>
          </a:p>
        </p:txBody>
      </p:sp>
      <p:pic>
        <p:nvPicPr>
          <p:cNvPr id="10" name="Google Shape;284;g274b964e28d_1_19" descr="A graphic of a device with icons around it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366635" y="1961845"/>
            <a:ext cx="3122915" cy="299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999" cy="9453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/>
            </a:endParaRPr>
          </a:p>
        </p:txBody>
      </p:sp>
      <p:pic>
        <p:nvPicPr>
          <p:cNvPr id="3" name="Picture 2" descr="A logo with colorful letter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426" y="84621"/>
            <a:ext cx="1861931" cy="714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504" y="219876"/>
            <a:ext cx="2303532" cy="504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600" y="1913371"/>
            <a:ext cx="6439354" cy="3721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7960" y="3430441"/>
            <a:ext cx="3974271" cy="22000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just"/>
            <a:endParaRPr lang="en-US" sz="1800" b="1"/>
          </a:p>
          <a:p>
            <a:pPr>
              <a:lnSpc>
                <a:spcPct val="150000"/>
              </a:lnSpc>
            </a:pPr>
            <a:r>
              <a:rPr lang="en-US" sz="2000">
                <a:latin typeface="Calibri" panose="020F0502020204030204"/>
                <a:cs typeface="Calibri" panose="020F0502020204030204"/>
              </a:rPr>
              <a:t>An affordable AI robot, powered by</a:t>
            </a:r>
            <a:endParaRPr lang="en-US"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latin typeface="Calibri" panose="020F0502020204030204"/>
                <a:cs typeface="Calibri" panose="020F0502020204030204"/>
              </a:rPr>
              <a:t>Python and MIT App Inventor</a:t>
            </a:r>
            <a:endParaRPr lang="en-US" b="1"/>
          </a:p>
          <a:p>
            <a:pPr>
              <a:lnSpc>
                <a:spcPct val="150000"/>
              </a:lnSpc>
            </a:pPr>
            <a:r>
              <a:rPr lang="en-US" sz="2000">
                <a:latin typeface="Calibri" panose="020F0502020204030204"/>
                <a:cs typeface="Calibri" panose="020F0502020204030204"/>
              </a:rPr>
              <a:t>Learning to explore </a:t>
            </a:r>
            <a:endParaRPr lang="en-US" sz="2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latin typeface="Calibri" panose="020F0502020204030204"/>
                <a:cs typeface="Calibri" panose="020F0502020204030204"/>
              </a:rPr>
              <a:t>Autonomous Vehicle Technology</a:t>
            </a:r>
            <a:endParaRPr lang="en-US" sz="2000" b="1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358" y="1327548"/>
            <a:ext cx="23972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3200" b="1">
                <a:solidFill>
                  <a:srgbClr val="002060"/>
                </a:solidFill>
                <a:latin typeface="Calibri" panose="020F0502020204030204"/>
              </a:rPr>
              <a:t>Introducing </a:t>
            </a:r>
            <a:endParaRPr lang="en-US" sz="3200">
              <a:solidFill>
                <a:srgbClr val="002060"/>
              </a:solidFill>
              <a:latin typeface="Calibri" panose="020F05020202040302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521" y="1913639"/>
            <a:ext cx="2728383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558800" y="1290320"/>
            <a:ext cx="10251440" cy="4204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FACE DETECTION 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>
              <a:solidFill>
                <a:srgbClr val="002060"/>
              </a:solidFill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>
                <a:latin typeface="Calibri" panose="020F0502020204030204"/>
              </a:rPr>
              <a:t>To control </a:t>
            </a:r>
            <a:r>
              <a:rPr lang="en-IN" sz="1800" err="1">
                <a:latin typeface="Calibri" panose="020F0502020204030204"/>
              </a:rPr>
              <a:t>AILite's</a:t>
            </a:r>
            <a:r>
              <a:rPr lang="en-IN" sz="1800">
                <a:latin typeface="Calibri" panose="020F0502020204030204"/>
              </a:rPr>
              <a:t> actions based on face detection.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</a:t>
            </a:r>
            <a:r>
              <a:rPr lang="en-IN" sz="1800">
                <a:latin typeface="Calibri" panose="020F0502020204030204"/>
              </a:rPr>
              <a:t> Detects faces using a camera and triggers </a:t>
            </a:r>
            <a:r>
              <a:rPr lang="en-IN" sz="1800" err="1">
                <a:latin typeface="Calibri" panose="020F0502020204030204"/>
              </a:rPr>
              <a:t>AILite</a:t>
            </a:r>
            <a:r>
              <a:rPr lang="en-IN" sz="1800">
                <a:latin typeface="Calibri" panose="020F0502020204030204"/>
              </a:rPr>
              <a:t> to dance or spin based on the presence or absence of a face.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Key Components: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 b="1">
              <a:solidFill>
                <a:srgbClr val="002060"/>
              </a:solidFill>
              <a:latin typeface="Calibri" panose="020F0502020204030204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Personal Image Classifier:</a:t>
            </a:r>
            <a:r>
              <a:rPr lang="en-IN" sz="1800" b="1">
                <a:latin typeface="Calibri" panose="020F0502020204030204"/>
              </a:rPr>
              <a:t> </a:t>
            </a:r>
            <a:r>
              <a:rPr lang="en-IN" sz="1800">
                <a:latin typeface="Calibri" panose="020F0502020204030204"/>
              </a:rPr>
              <a:t>Detects faces in the camera feed.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Real-time Processing: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 b="1">
              <a:solidFill>
                <a:srgbClr val="002060"/>
              </a:solidFill>
              <a:latin typeface="Calibri" panose="020F0502020204030204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>
                <a:latin typeface="Calibri" panose="020F0502020204030204"/>
              </a:rPr>
              <a:t>Continuously processes the camera feed to detect faces in real-time.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Bot Actions: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 b="1">
              <a:solidFill>
                <a:srgbClr val="002060"/>
              </a:solidFill>
              <a:latin typeface="Calibri" panose="020F0502020204030204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Face Detected:</a:t>
            </a:r>
            <a:r>
              <a:rPr lang="en-IN" sz="1800">
                <a:latin typeface="Calibri" panose="020F0502020204030204"/>
              </a:rPr>
              <a:t> </a:t>
            </a:r>
            <a:r>
              <a:rPr lang="en-IN" sz="1800" err="1">
                <a:latin typeface="Calibri" panose="020F0502020204030204"/>
              </a:rPr>
              <a:t>AILite</a:t>
            </a:r>
            <a:r>
              <a:rPr lang="en-IN" sz="1800">
                <a:latin typeface="Calibri" panose="020F0502020204030204"/>
              </a:rPr>
              <a:t> dances. </a:t>
            </a: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No Face Detected:</a:t>
            </a:r>
            <a:r>
              <a:rPr lang="en-IN" sz="1800">
                <a:latin typeface="Calibri" panose="020F0502020204030204"/>
              </a:rPr>
              <a:t> </a:t>
            </a:r>
            <a:r>
              <a:rPr lang="en-IN" sz="1800" err="1">
                <a:latin typeface="Calibri" panose="020F0502020204030204"/>
              </a:rPr>
              <a:t>AILite</a:t>
            </a:r>
            <a:r>
              <a:rPr lang="en-IN" sz="1800">
                <a:latin typeface="Calibri" panose="020F0502020204030204"/>
              </a:rPr>
              <a:t> spins around</a:t>
            </a:r>
            <a:endParaRPr lang="en-IN" sz="1800">
              <a:latin typeface="Calibri" panose="020F0502020204030204"/>
            </a:endParaRPr>
          </a:p>
        </p:txBody>
      </p:sp>
      <p:pic>
        <p:nvPicPr>
          <p:cNvPr id="8" name="Google Shape;292;g274b964e28d_1_33" descr="A group of people walking with signs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59635" y="2664845"/>
            <a:ext cx="4268074" cy="27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13360" y="1178560"/>
            <a:ext cx="11328400" cy="4204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CHATBOT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>
              <a:solidFill>
                <a:srgbClr val="002060"/>
              </a:solidFill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>
                <a:latin typeface="Calibri" panose="020F0502020204030204"/>
              </a:rPr>
              <a:t>To interact with users through yes/no questions and execute operations based on their responses.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</a:t>
            </a:r>
            <a:r>
              <a:rPr lang="en-IN" sz="1800">
                <a:latin typeface="Calibri" panose="020F0502020204030204"/>
              </a:rPr>
              <a:t> Asks yes/no questions and performs actions based on the user's answers.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Key Components: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b="1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Question Processing: </a:t>
            </a:r>
            <a:r>
              <a:rPr lang="en-IN" sz="1800">
                <a:latin typeface="Calibri" panose="020F0502020204030204"/>
              </a:rPr>
              <a:t>Asks and interprets yes/no questions.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Response Handling:</a:t>
            </a:r>
            <a:r>
              <a:rPr lang="en-IN" sz="1800" b="1">
                <a:latin typeface="Calibri" panose="020F0502020204030204"/>
              </a:rPr>
              <a:t> </a:t>
            </a:r>
            <a:r>
              <a:rPr lang="en-IN" sz="1800">
                <a:latin typeface="Calibri" panose="020F0502020204030204"/>
              </a:rPr>
              <a:t>Provides responses and performs operations based on user answers.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Real-time Processing:</a:t>
            </a:r>
            <a:r>
              <a:rPr lang="en-US" sz="1800" b="1">
                <a:latin typeface="Calibri" panose="020F0502020204030204"/>
                <a:cs typeface="Segoe UI" panose="020B0502040204020203"/>
              </a:rPr>
              <a:t>​</a:t>
            </a:r>
            <a:endParaRPr lang="en-US" sz="1800" b="1">
              <a:latin typeface="Calibri" panose="020F0502020204030204"/>
              <a:cs typeface="Segoe UI" panose="020B0502040204020203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>
                <a:latin typeface="Calibri" panose="020F0502020204030204"/>
              </a:rPr>
              <a:t>Continuously processes user inputs to determine and execute the appropriate operations.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Yes:</a:t>
            </a:r>
            <a:r>
              <a:rPr lang="en-IN" sz="1800">
                <a:latin typeface="Calibri" panose="020F0502020204030204"/>
              </a:rPr>
              <a:t> Executes a specific operation.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No:</a:t>
            </a:r>
            <a:r>
              <a:rPr lang="en-IN" sz="1800">
                <a:latin typeface="Calibri" panose="020F0502020204030204"/>
              </a:rPr>
              <a:t> Executes an alternative operation or provides feedback.</a:t>
            </a:r>
            <a:endParaRPr lang="en-IN" sz="1800">
              <a:latin typeface="Calibri" panose="020F0502020204030204"/>
            </a:endParaRPr>
          </a:p>
        </p:txBody>
      </p:sp>
      <p:pic>
        <p:nvPicPr>
          <p:cNvPr id="8" name="Google Shape;300;g274b964e28d_1_42" descr="A cartoon of a robot on a cellphone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212815" y="2546985"/>
            <a:ext cx="2866599" cy="247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23520" y="1158240"/>
            <a:ext cx="11196320" cy="4204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EMOTION RECOGNITION - L1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solidFill>
                <a:srgbClr val="002060"/>
              </a:solidFill>
            </a:endParaRPr>
          </a:p>
          <a:p>
            <a:pPr marL="387350" indent="-285750" algn="just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>
                <a:latin typeface="Calibri" panose="020F0502020204030204"/>
              </a:rPr>
              <a:t>To recognize user emotions and trigger corresponding bot actions.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387350" indent="-285750" algn="just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>
                <a:latin typeface="Calibri" panose="020F0502020204030204"/>
              </a:rPr>
              <a:t>Detects happy or angry emotions and sends commands to a bot.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101600" algn="just"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Key Components: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b="1"/>
          </a:p>
          <a:p>
            <a:pPr marL="412750" indent="-285750" algn="just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Emotion Recognition Technology:</a:t>
            </a:r>
            <a:r>
              <a:rPr lang="en-IN" sz="1800" b="1">
                <a:latin typeface="Calibri" panose="020F0502020204030204"/>
              </a:rPr>
              <a:t> </a:t>
            </a:r>
            <a:r>
              <a:rPr lang="en-IN" sz="1800">
                <a:latin typeface="Calibri" panose="020F0502020204030204"/>
              </a:rPr>
              <a:t>Utilizes image processing to detect facial expressions.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algn="just"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Real-time Processing: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b="1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31800" indent="-285750" algn="just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Integrates with the device’s camera to continuously monitor and </a:t>
            </a:r>
            <a:r>
              <a:rPr lang="en-IN" sz="1800" err="1">
                <a:latin typeface="Calibri" panose="020F0502020204030204"/>
              </a:rPr>
              <a:t>analyze</a:t>
            </a:r>
            <a:r>
              <a:rPr lang="en-IN" sz="1800">
                <a:latin typeface="Calibri" panose="020F0502020204030204"/>
              </a:rPr>
              <a:t> the user's facial expressions in real-time.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algn="just"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Bot Actions: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b="1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00050" indent="-285750" algn="just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Happy: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 </a:t>
            </a:r>
            <a:r>
              <a:rPr lang="en-IN" sz="1800">
                <a:latin typeface="Calibri" panose="020F0502020204030204"/>
              </a:rPr>
              <a:t>Initiates a dance sequence. </a:t>
            </a: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Angry:</a:t>
            </a:r>
            <a:r>
              <a:rPr lang="en-IN" sz="1800">
                <a:latin typeface="Calibri" panose="020F0502020204030204"/>
              </a:rPr>
              <a:t> Moves away from the user.</a:t>
            </a:r>
            <a:endParaRPr lang="en-IN" sz="1800">
              <a:latin typeface="Calibri" panose="020F0502020204030204"/>
            </a:endParaRPr>
          </a:p>
        </p:txBody>
      </p:sp>
      <p:pic>
        <p:nvPicPr>
          <p:cNvPr id="8" name="Google Shape;309;g274b964e28d_1_0" descr="A person with a headset on her face&#10;&#10;Description automatically generated"/>
          <p:cNvPicPr preferRelativeResize="0"/>
          <p:nvPr/>
        </p:nvPicPr>
        <p:blipFill rotWithShape="1">
          <a:blip r:embed="rId3"/>
          <a:srcRect l="-4390" t="-6020" r="4390" b="6019"/>
          <a:stretch>
            <a:fillRect/>
          </a:stretch>
        </p:blipFill>
        <p:spPr>
          <a:xfrm>
            <a:off x="9194895" y="1065615"/>
            <a:ext cx="2673595" cy="21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403600" y="2702560"/>
            <a:ext cx="509016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>
                <a:solidFill>
                  <a:srgbClr val="00206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PYTHON SETUP FOR AILITE </a:t>
            </a:r>
            <a:r>
              <a:rPr lang="en-US" sz="4400">
                <a:solidFill>
                  <a:srgbClr val="00206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​</a:t>
            </a:r>
            <a:endParaRPr lang="en-US" sz="4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01040" y="1493520"/>
            <a:ext cx="6024880" cy="31540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800"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latin typeface="Calibri" panose="020F0502020204030204"/>
              <a:cs typeface="Segoe UI" panose="020B0502040204020203"/>
            </a:endParaRPr>
          </a:p>
          <a:p>
            <a:r>
              <a:rPr lang="en-IN" sz="24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PREREQUISITES NEED TO BE INSTALLED :</a:t>
            </a:r>
            <a:r>
              <a:rPr lang="en-US" sz="24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2400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endParaRPr lang="en-IN" sz="1800">
              <a:latin typeface="Calibri" panose="020F0502020204030204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en-IN" sz="1800">
                <a:latin typeface="Calibri" panose="020F0502020204030204"/>
              </a:rPr>
              <a:t>Visual Studio Code</a:t>
            </a:r>
            <a:r>
              <a:rPr lang="en-US" sz="1800">
                <a:latin typeface="Calibri" panose="020F0502020204030204"/>
              </a:rPr>
              <a:t>​</a:t>
            </a:r>
            <a:endParaRPr lang="en-US"/>
          </a:p>
          <a:p>
            <a:pPr marL="1200150" lvl="2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en-IN" sz="1800">
                <a:latin typeface="Calibri" panose="020F0502020204030204"/>
                <a:cs typeface="Segoe UI" panose="020B0502040204020203"/>
              </a:rPr>
              <a:t>Python (Preferable Version : 3.11.10)</a:t>
            </a:r>
            <a:r>
              <a:rPr lang="en-US" sz="1800"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latin typeface="Calibri" panose="020F0502020204030204"/>
              <a:cs typeface="Segoe UI" panose="020B0502040204020203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en-IN" sz="1800">
                <a:latin typeface="Calibri" panose="020F0502020204030204"/>
                <a:cs typeface="Segoe UI" panose="020B0502040204020203"/>
              </a:rPr>
              <a:t>Install Python interpreter inside the VS code</a:t>
            </a:r>
            <a:r>
              <a:rPr lang="en-US" sz="1800"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latin typeface="Calibri" panose="020F0502020204030204"/>
              <a:cs typeface="Segoe UI" panose="020B0502040204020203"/>
            </a:endParaRPr>
          </a:p>
          <a:p>
            <a:pPr marL="1200150" lvl="2" indent="-285750">
              <a:lnSpc>
                <a:spcPct val="200000"/>
              </a:lnSpc>
              <a:buFont typeface="Wingdings" panose="05000000000000000000"/>
              <a:buChar char="ü"/>
            </a:pPr>
            <a:r>
              <a:rPr lang="en-IN" sz="1800" err="1">
                <a:latin typeface="Calibri" panose="020F0502020204030204"/>
                <a:cs typeface="Segoe UI" panose="020B0502040204020203"/>
              </a:rPr>
              <a:t>Miniconda</a:t>
            </a:r>
            <a:r>
              <a:rPr lang="en-US" sz="1800"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latin typeface="Calibri" panose="020F0502020204030204"/>
              <a:cs typeface="Segoe UI" panose="020B0502040204020203"/>
            </a:endParaRPr>
          </a:p>
        </p:txBody>
      </p:sp>
      <p:pic>
        <p:nvPicPr>
          <p:cNvPr id="7" name="Picture 6" descr="A logo with a yellow and blue snak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007" y="3178907"/>
            <a:ext cx="3070225" cy="1830705"/>
          </a:xfrm>
          <a:prstGeom prst="rect">
            <a:avLst/>
          </a:prstGeom>
        </p:spPr>
      </p:pic>
      <p:pic>
        <p:nvPicPr>
          <p:cNvPr id="8" name="Picture 7" descr="A blue text on a white background&#10;&#10;Description automatically generated"/>
          <p:cNvPicPr>
            <a:picLocks noChangeAspect="1"/>
          </p:cNvPicPr>
          <p:nvPr/>
        </p:nvPicPr>
        <p:blipFill>
          <a:blip r:embed="rId4"/>
          <a:srcRect l="1555" t="9184" r="2222" b="5102"/>
          <a:stretch>
            <a:fillRect/>
          </a:stretch>
        </p:blipFill>
        <p:spPr>
          <a:xfrm>
            <a:off x="7447280" y="2130494"/>
            <a:ext cx="4399289" cy="85725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309659" y="1198880"/>
            <a:ext cx="11562080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IN" sz="24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CREATING MINICONDA ENVIRONMENT &amp; REQUIREMENTS INSTALLATION:</a:t>
            </a:r>
            <a:r>
              <a:rPr lang="en-US" sz="24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2400" b="1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endParaRPr lang="en-US" sz="2400" b="1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r>
              <a:rPr lang="en-US" sz="1800">
                <a:latin typeface="Calibri" panose="020F0502020204030204"/>
                <a:cs typeface="Segoe UI" panose="020B0502040204020203"/>
              </a:rPr>
              <a:t>​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</a:rPr>
              <a:t>Steps to Set Up and Run the Python Program:</a:t>
            </a:r>
            <a:endParaRPr lang="en-US" sz="1800" b="1">
              <a:solidFill>
                <a:srgbClr val="002060"/>
              </a:solidFill>
              <a:latin typeface="Calibri" panose="020F0502020204030204"/>
            </a:endParaRPr>
          </a:p>
          <a:p>
            <a:endParaRPr lang="en-US" sz="1800" b="1">
              <a:solidFill>
                <a:srgbClr val="002060"/>
              </a:solidFill>
              <a:latin typeface="Calibri" panose="020F0502020204030204"/>
            </a:endParaRPr>
          </a:p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Calibri" panose="020F0502020204030204"/>
              </a:rPr>
              <a:t>Create a Conda Environment:</a:t>
            </a:r>
            <a:endParaRPr lang="en-IN" sz="1800" b="1">
              <a:solidFill>
                <a:schemeClr val="tx1"/>
              </a:solidFill>
              <a:latin typeface="Calibri" panose="020F0502020204030204"/>
            </a:endParaRPr>
          </a:p>
          <a:p>
            <a:r>
              <a:rPr lang="en-US" sz="1800">
                <a:latin typeface="Calibri" panose="020F0502020204030204"/>
              </a:rPr>
              <a:t>   Open </a:t>
            </a:r>
            <a:r>
              <a:rPr lang="en-US" sz="1800" err="1">
                <a:latin typeface="Calibri" panose="020F0502020204030204"/>
              </a:rPr>
              <a:t>Miniconda</a:t>
            </a:r>
            <a:r>
              <a:rPr lang="en-US" sz="1800">
                <a:latin typeface="Calibri" panose="020F0502020204030204"/>
              </a:rPr>
              <a:t> and create an environment with Python 3.11 in the desired file path:</a:t>
            </a:r>
            <a:endParaRPr lang="en-US" sz="1800">
              <a:latin typeface="Calibri" panose="020F0502020204030204"/>
            </a:endParaRPr>
          </a:p>
          <a:p>
            <a:r>
              <a:rPr lang="en-US" sz="1800">
                <a:latin typeface="Calibri" panose="020F0502020204030204"/>
              </a:rPr>
              <a:t>     </a:t>
            </a:r>
            <a:r>
              <a:rPr lang="en-US" sz="1800" b="1" err="1">
                <a:solidFill>
                  <a:srgbClr val="00B0F0"/>
                </a:solidFill>
                <a:latin typeface="Calibri" panose="020F0502020204030204"/>
              </a:rPr>
              <a:t>conda</a:t>
            </a:r>
            <a:r>
              <a:rPr lang="en-US" sz="1800" b="1">
                <a:solidFill>
                  <a:srgbClr val="00B0F0"/>
                </a:solidFill>
                <a:latin typeface="Calibri" panose="020F0502020204030204"/>
              </a:rPr>
              <a:t> create -n &lt;environment-name&gt; python=3.11 -y</a:t>
            </a:r>
            <a:endParaRPr lang="en-US" sz="1800" b="1">
              <a:solidFill>
                <a:srgbClr val="00B0F0"/>
              </a:solidFill>
              <a:latin typeface="Calibri" panose="020F0502020204030204"/>
            </a:endParaRPr>
          </a:p>
          <a:p>
            <a:pPr marL="285750" indent="-285750">
              <a:buChar char="•"/>
            </a:pPr>
            <a:r>
              <a:rPr lang="en-US" sz="1800" b="1">
                <a:latin typeface="Calibri" panose="020F0502020204030204"/>
              </a:rPr>
              <a:t>Activate the Environment:</a:t>
            </a:r>
            <a:endParaRPr lang="en-IN" sz="1800" b="1">
              <a:latin typeface="Calibri" panose="020F0502020204030204"/>
            </a:endParaRPr>
          </a:p>
          <a:p>
            <a:r>
              <a:rPr lang="en-US" sz="1800">
                <a:latin typeface="Calibri" panose="020F0502020204030204"/>
              </a:rPr>
              <a:t>   Activate the newly created environment:</a:t>
            </a:r>
            <a:endParaRPr lang="en-US" sz="1800">
              <a:latin typeface="Calibri" panose="020F0502020204030204"/>
            </a:endParaRPr>
          </a:p>
          <a:p>
            <a:r>
              <a:rPr lang="en-US" sz="1800" b="1">
                <a:latin typeface="Calibri" panose="020F0502020204030204"/>
              </a:rPr>
              <a:t>     </a:t>
            </a:r>
            <a:r>
              <a:rPr lang="en-US" sz="1800" b="1" err="1">
                <a:solidFill>
                  <a:srgbClr val="00B0F0"/>
                </a:solidFill>
                <a:latin typeface="Calibri" panose="020F0502020204030204"/>
              </a:rPr>
              <a:t>conda</a:t>
            </a:r>
            <a:r>
              <a:rPr lang="en-US" sz="1800" b="1">
                <a:solidFill>
                  <a:srgbClr val="00B0F0"/>
                </a:solidFill>
                <a:latin typeface="Calibri" panose="020F0502020204030204"/>
              </a:rPr>
              <a:t> activate &lt;environment-name&gt;</a:t>
            </a:r>
            <a:endParaRPr lang="en-US" sz="1800" b="1">
              <a:solidFill>
                <a:srgbClr val="00B0F0"/>
              </a:solidFill>
              <a:latin typeface="Calibri" panose="020F0502020204030204"/>
            </a:endParaRPr>
          </a:p>
          <a:p>
            <a:pPr marL="285750" indent="-285750">
              <a:buChar char="•"/>
            </a:pPr>
            <a:r>
              <a:rPr lang="en-US" sz="1800" b="1">
                <a:latin typeface="Calibri" panose="020F0502020204030204"/>
              </a:rPr>
              <a:t>Install Required Packages:</a:t>
            </a:r>
            <a:endParaRPr lang="en-IN" sz="1800">
              <a:latin typeface="Calibri" panose="020F0502020204030204"/>
            </a:endParaRPr>
          </a:p>
          <a:p>
            <a:r>
              <a:rPr lang="en-US" sz="1800">
                <a:latin typeface="Calibri" panose="020F0502020204030204"/>
              </a:rPr>
              <a:t>   Install all necessary Python packages from the requirements file:</a:t>
            </a:r>
            <a:endParaRPr lang="en-US" sz="1800">
              <a:latin typeface="Calibri" panose="020F0502020204030204"/>
            </a:endParaRPr>
          </a:p>
          <a:p>
            <a:r>
              <a:rPr lang="en-US" sz="1800">
                <a:latin typeface="Calibri" panose="020F0502020204030204"/>
              </a:rPr>
              <a:t>     </a:t>
            </a:r>
            <a:r>
              <a:rPr lang="en-US" sz="1800" b="1">
                <a:solidFill>
                  <a:srgbClr val="00B0F0"/>
                </a:solidFill>
                <a:latin typeface="Calibri" panose="020F0502020204030204"/>
              </a:rPr>
              <a:t>pip install -r requirements.txt</a:t>
            </a:r>
            <a:endParaRPr lang="en-US" sz="1800" b="1">
              <a:solidFill>
                <a:srgbClr val="00B0F0"/>
              </a:solidFill>
              <a:latin typeface="Calibri" panose="020F0502020204030204"/>
            </a:endParaRPr>
          </a:p>
          <a:p>
            <a:pPr marL="285750" indent="-285750">
              <a:buChar char="•"/>
            </a:pPr>
            <a:r>
              <a:rPr lang="en-US" sz="1800" b="1">
                <a:latin typeface="Calibri" panose="020F0502020204030204"/>
              </a:rPr>
              <a:t>Run the Program:</a:t>
            </a:r>
            <a:endParaRPr lang="en-US" sz="1800">
              <a:latin typeface="Calibri" panose="020F0502020204030204"/>
            </a:endParaRPr>
          </a:p>
          <a:p>
            <a:r>
              <a:rPr lang="en-US" sz="1800">
                <a:latin typeface="Calibri" panose="020F0502020204030204"/>
              </a:rPr>
              <a:t>   Execute the Python script:</a:t>
            </a:r>
            <a:endParaRPr lang="en-US" sz="1800">
              <a:latin typeface="Calibri" panose="020F0502020204030204"/>
            </a:endParaRPr>
          </a:p>
          <a:p>
            <a:r>
              <a:rPr lang="en-US" sz="1800">
                <a:latin typeface="Calibri" panose="020F0502020204030204"/>
              </a:rPr>
              <a:t>     </a:t>
            </a:r>
            <a:r>
              <a:rPr lang="en-US" sz="1800" b="1">
                <a:solidFill>
                  <a:srgbClr val="00B0F0"/>
                </a:solidFill>
                <a:latin typeface="Calibri" panose="020F0502020204030204"/>
              </a:rPr>
              <a:t>python &lt;file_name.py&gt;</a:t>
            </a:r>
            <a:endParaRPr lang="en-US" sz="1800" b="1">
              <a:solidFill>
                <a:srgbClr val="00B0F0"/>
              </a:solidFill>
              <a:latin typeface="Calibri" panose="020F0502020204030204"/>
            </a:endParaRPr>
          </a:p>
          <a:p>
            <a:endParaRPr lang="en-US" sz="1800">
              <a:latin typeface="Calibri" panose="020F0502020204030204"/>
              <a:cs typeface="Segoe UI" panose="020B0502040204020203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575879" y="2140226"/>
            <a:ext cx="595685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>
                <a:solidFill>
                  <a:srgbClr val="002060"/>
                </a:solidFill>
                <a:latin typeface="Calibri" panose="020F0502020204030204"/>
              </a:rPr>
              <a:t>PYTHON PROJECTS</a:t>
            </a:r>
            <a:r>
              <a:rPr lang="en-US" sz="4400">
                <a:solidFill>
                  <a:srgbClr val="002060"/>
                </a:solidFill>
                <a:latin typeface="Calibri" panose="020F0502020204030204"/>
                <a:cs typeface="Calibri" panose="020F0502020204030204"/>
              </a:rPr>
              <a:t>​</a:t>
            </a:r>
            <a:endParaRPr lang="en-US" sz="4400">
              <a:solidFill>
                <a:srgbClr val="002060"/>
              </a:solidFill>
            </a:endParaRPr>
          </a:p>
        </p:txBody>
      </p:sp>
      <p:pic>
        <p:nvPicPr>
          <p:cNvPr id="11" name="Picture 10" descr="A logo with a yellow and blue snak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50" y="2902820"/>
            <a:ext cx="3324224" cy="19853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96575" y="1245703"/>
            <a:ext cx="11500676" cy="4619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OBJECT DETECTION: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>
              <a:solidFill>
                <a:srgbClr val="002060"/>
              </a:solidFill>
            </a:endParaRPr>
          </a:p>
          <a:p>
            <a:pPr marL="457200" indent="-3111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>
                <a:latin typeface="Calibri" panose="020F0502020204030204"/>
              </a:rPr>
              <a:t>Detect and recognize traffic signs using YOLO (You Only Look Once) object detection.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111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>
                <a:latin typeface="Calibri" panose="020F0502020204030204"/>
              </a:rPr>
              <a:t>Control the bot based on the detected traffic sign.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111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Movement Capabilities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>
                <a:solidFill>
                  <a:srgbClr val="002060"/>
                </a:solidFill>
                <a:latin typeface="Calibri" panose="020F0502020204030204"/>
              </a:rPr>
              <a:t>The bot can move forward, backward, left, and right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>
              <a:solidFill>
                <a:srgbClr val="002060"/>
              </a:solidFill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Key Components:</a:t>
            </a:r>
            <a:r>
              <a:rPr lang="en-US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b="1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146050">
              <a:lnSpc>
                <a:spcPct val="150000"/>
              </a:lnSpc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   YOLO Object Detection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</a:t>
            </a:r>
            <a:r>
              <a:rPr lang="en-US" sz="1800">
                <a:solidFill>
                  <a:srgbClr val="0070C0"/>
                </a:solidFill>
                <a:latin typeface="Calibri" panose="020F0502020204030204"/>
              </a:rPr>
              <a:t>​</a:t>
            </a:r>
            <a:endParaRPr lang="en-US" sz="1800">
              <a:solidFill>
                <a:srgbClr val="0070C0"/>
              </a:solidFill>
              <a:latin typeface="Calibri" panose="020F0502020204030204"/>
            </a:endParaRPr>
          </a:p>
          <a:p>
            <a:pPr marL="889000" lvl="1" indent="-285750" algn="just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Real-time detection of traffic signs.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889000" lvl="1" indent="-285750" algn="just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Accurate and fast recognition using YOLO algorithm.</a:t>
            </a:r>
            <a:endParaRPr lang="en-US"/>
          </a:p>
          <a:p>
            <a:pPr marL="603250" lvl="1"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Bot Actions</a:t>
            </a:r>
            <a:r>
              <a:rPr lang="en-IN" sz="1800">
                <a:solidFill>
                  <a:srgbClr val="002060"/>
                </a:solidFill>
                <a:latin typeface="Calibri" panose="020F0502020204030204"/>
              </a:rPr>
              <a:t>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/>
          </a:p>
          <a:p>
            <a:pPr marL="889000" lvl="1" indent="-285750" algn="just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Executes specific movements in response to recognized traffic signs.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889000" lvl="1" indent="-285750" algn="just">
              <a:lnSpc>
                <a:spcPct val="150000"/>
              </a:lnSpc>
              <a:buChar char="•"/>
            </a:pPr>
            <a:r>
              <a:rPr lang="en-IN" sz="1800">
                <a:latin typeface="Calibri" panose="020F0502020204030204"/>
              </a:rPr>
              <a:t>Example actions: Forward ,Backward, Left, Right</a:t>
            </a:r>
            <a:endParaRPr lang="en-IN" sz="1800">
              <a:latin typeface="Calibri" panose="020F0502020204030204"/>
            </a:endParaRPr>
          </a:p>
        </p:txBody>
      </p:sp>
      <p:pic>
        <p:nvPicPr>
          <p:cNvPr id="8" name="Google Shape;345;g2e4e40d6d74_0_87" descr="A person and person crossing a street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55379" y="2470690"/>
            <a:ext cx="3554236" cy="301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-2209" y="947532"/>
            <a:ext cx="12196415" cy="5035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TEXT RECOGNITION:</a:t>
            </a:r>
            <a:r>
              <a:rPr lang="en-US" sz="1800" dirty="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dirty="0">
              <a:solidFill>
                <a:srgbClr val="002060"/>
              </a:solidFill>
            </a:endParaRPr>
          </a:p>
          <a:p>
            <a:pPr marL="431800" indent="-2857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 dirty="0">
                <a:solidFill>
                  <a:srgbClr val="0070C0"/>
                </a:solidFill>
                <a:latin typeface="Calibri" panose="020F0502020204030204"/>
              </a:rPr>
              <a:t>Goal</a:t>
            </a:r>
            <a:r>
              <a:rPr lang="en-IN" sz="1800" dirty="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 dirty="0">
                <a:latin typeface="Calibri" panose="020F0502020204030204"/>
              </a:rPr>
              <a:t>Utilize EASYOCR (Optical Character Recognition) to detect text from a webcam feed and control a robotic bot accordingly.</a:t>
            </a:r>
            <a:r>
              <a:rPr lang="en-US" sz="1800" dirty="0">
                <a:latin typeface="Calibri" panose="020F0502020204030204"/>
              </a:rPr>
              <a:t>​</a:t>
            </a:r>
            <a:endParaRPr lang="en-US" sz="1800" dirty="0">
              <a:latin typeface="Calibri" panose="020F0502020204030204"/>
            </a:endParaRPr>
          </a:p>
          <a:p>
            <a:pPr marL="431800" indent="-2857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 dirty="0">
                <a:solidFill>
                  <a:srgbClr val="0070C0"/>
                </a:solidFill>
                <a:latin typeface="Calibri" panose="020F0502020204030204"/>
              </a:rPr>
              <a:t>Functionality</a:t>
            </a:r>
            <a:r>
              <a:rPr lang="en-IN" sz="1800" dirty="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 dirty="0">
                <a:latin typeface="Calibri" panose="020F0502020204030204"/>
              </a:rPr>
              <a:t>Recognizes commands such as "GO", "LEFT", "RIGHT", and "STOP", then sends corresponding signals to a specified IP address to control the bot.</a:t>
            </a:r>
            <a:r>
              <a:rPr lang="en-US" sz="1800" dirty="0">
                <a:latin typeface="Calibri" panose="020F0502020204030204"/>
              </a:rPr>
              <a:t>​</a:t>
            </a:r>
            <a:endParaRPr lang="en-US" sz="1800" dirty="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Key Components: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285750" indent="-2857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OCR Technology</a:t>
            </a:r>
            <a:r>
              <a:rPr lang="en-IN" sz="1800">
                <a:solidFill>
                  <a:srgbClr val="002060"/>
                </a:solidFill>
                <a:latin typeface="Calibri" panose="020F0502020204030204"/>
              </a:rPr>
              <a:t>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/>
          </a:p>
          <a:p>
            <a:pPr marL="889000" lvl="1" indent="-285750">
              <a:lnSpc>
                <a:spcPct val="150000"/>
              </a:lnSpc>
              <a:buFont typeface="Wingdings" panose="05000000000000000000"/>
              <a:buChar char="Ø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Easy OCR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</a:t>
            </a:r>
            <a:r>
              <a:rPr lang="en-IN" sz="1800">
                <a:latin typeface="Calibri" panose="020F0502020204030204"/>
              </a:rPr>
              <a:t> Used for accurate and efficient text recognition from the webcam feed.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111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Real-time Processing</a:t>
            </a:r>
            <a:r>
              <a:rPr lang="en-IN" sz="1800">
                <a:solidFill>
                  <a:srgbClr val="002060"/>
                </a:solidFill>
                <a:latin typeface="Calibri" panose="020F0502020204030204"/>
              </a:rPr>
              <a:t>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>
              <a:solidFill>
                <a:srgbClr val="002060"/>
              </a:solidFill>
              <a:latin typeface="Calibri" panose="020F0502020204030204"/>
            </a:endParaRPr>
          </a:p>
          <a:p>
            <a:pPr marL="914400" lvl="1" indent="-311150">
              <a:lnSpc>
                <a:spcPct val="150000"/>
              </a:lnSpc>
              <a:buFont typeface="Wingdings" panose="05000000000000000000"/>
              <a:buChar char="Ø"/>
            </a:pPr>
            <a:r>
              <a:rPr lang="en-IN" sz="1800">
                <a:latin typeface="Calibri" panose="020F0502020204030204"/>
              </a:rPr>
              <a:t>Integrates with the webcam to provide continuous text detection 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 marL="457200" indent="-3111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</a:rPr>
              <a:t>Bot Actions</a:t>
            </a:r>
            <a:r>
              <a:rPr lang="en-IN" sz="1800">
                <a:solidFill>
                  <a:srgbClr val="002060"/>
                </a:solidFill>
                <a:latin typeface="Calibri" panose="020F0502020204030204"/>
              </a:rPr>
              <a:t>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>
              <a:solidFill>
                <a:srgbClr val="002060"/>
              </a:solidFill>
              <a:latin typeface="Calibri" panose="020F0502020204030204"/>
            </a:endParaRPr>
          </a:p>
          <a:p>
            <a:pPr marL="914400" lvl="1" indent="-311150">
              <a:lnSpc>
                <a:spcPct val="150000"/>
              </a:lnSpc>
              <a:buFont typeface="Wingdings" panose="05000000000000000000"/>
              <a:buChar char="Ø"/>
            </a:pPr>
            <a:r>
              <a:rPr lang="en-IN" sz="1800">
                <a:latin typeface="Calibri" panose="020F0502020204030204"/>
              </a:rPr>
              <a:t>Executes specific movements in response to recognized Letter.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</p:txBody>
      </p:sp>
      <p:pic>
        <p:nvPicPr>
          <p:cNvPr id="10" name="Google Shape;353;g2e4e40d6d74_0_138" descr="A close-up of a sign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05717" y="4342705"/>
            <a:ext cx="4783963" cy="184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5096" y="1146313"/>
            <a:ext cx="12041806" cy="5035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HAND GESTURE RECOGNITION:</a:t>
            </a:r>
            <a:r>
              <a:rPr lang="en-US" sz="1800" dirty="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dirty="0">
              <a:solidFill>
                <a:srgbClr val="002060"/>
              </a:solidFill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 dirty="0">
                <a:solidFill>
                  <a:srgbClr val="0070C0"/>
                </a:solidFill>
                <a:latin typeface="Calibri" panose="020F0502020204030204"/>
              </a:rPr>
              <a:t>Goal</a:t>
            </a:r>
            <a:r>
              <a:rPr lang="en-IN" sz="1800" dirty="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 dirty="0">
                <a:latin typeface="Calibri" panose="020F0502020204030204"/>
              </a:rPr>
              <a:t>Perform hand gesture recognition using Media pipe and control a robotic bot accordingly.</a:t>
            </a:r>
            <a:r>
              <a:rPr lang="en-US" sz="1800" dirty="0">
                <a:latin typeface="Calibri" panose="020F0502020204030204"/>
              </a:rPr>
              <a:t>​</a:t>
            </a:r>
            <a:endParaRPr lang="en-US" sz="1800" dirty="0">
              <a:latin typeface="Calibri" panose="020F0502020204030204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 dirty="0">
                <a:solidFill>
                  <a:srgbClr val="0070C0"/>
                </a:solidFill>
                <a:latin typeface="Calibri" panose="020F0502020204030204"/>
              </a:rPr>
              <a:t>Functionality</a:t>
            </a:r>
            <a:r>
              <a:rPr lang="en-IN" sz="1800" dirty="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 dirty="0">
                <a:latin typeface="Calibri" panose="020F0502020204030204"/>
              </a:rPr>
              <a:t>Detects various hand gestures in real-time and sends corresponding commands to a specified host.</a:t>
            </a:r>
            <a:r>
              <a:rPr lang="en-US" sz="1800" dirty="0">
                <a:latin typeface="Calibri" panose="020F0502020204030204"/>
              </a:rPr>
              <a:t>​</a:t>
            </a:r>
            <a:endParaRPr lang="en-US" sz="1800" dirty="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Key Components:</a:t>
            </a:r>
            <a:r>
              <a:rPr lang="en-US" sz="1800" dirty="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dirty="0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57200" indent="-3111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 dirty="0">
                <a:solidFill>
                  <a:srgbClr val="002060"/>
                </a:solidFill>
                <a:latin typeface="Calibri" panose="020F0502020204030204"/>
              </a:rPr>
              <a:t>Media pipe Library</a:t>
            </a:r>
            <a:r>
              <a:rPr lang="en-IN" sz="1800" dirty="0">
                <a:solidFill>
                  <a:srgbClr val="002060"/>
                </a:solidFill>
                <a:latin typeface="Calibri" panose="020F0502020204030204"/>
              </a:rPr>
              <a:t>:</a:t>
            </a:r>
            <a:r>
              <a:rPr lang="en-US" sz="1800" dirty="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 dirty="0">
              <a:solidFill>
                <a:srgbClr val="002060"/>
              </a:solidFill>
              <a:latin typeface="Calibri" panose="020F0502020204030204"/>
            </a:endParaRPr>
          </a:p>
          <a:p>
            <a:pPr marL="914400" lvl="1" indent="-311150">
              <a:lnSpc>
                <a:spcPct val="150000"/>
              </a:lnSpc>
              <a:buFont typeface="Wingdings" panose="05000000000000000000"/>
              <a:buChar char="Ø"/>
            </a:pPr>
            <a:r>
              <a:rPr lang="en-IN" sz="1800" dirty="0">
                <a:latin typeface="Calibri" panose="020F0502020204030204"/>
              </a:rPr>
              <a:t>Utilizes advanced machine learning models for accurate hand gesture detection.</a:t>
            </a:r>
            <a:r>
              <a:rPr lang="en-US" sz="1800" dirty="0">
                <a:latin typeface="Calibri" panose="020F0502020204030204"/>
              </a:rPr>
              <a:t>​</a:t>
            </a:r>
            <a:endParaRPr lang="en-US" sz="1800" dirty="0">
              <a:latin typeface="Calibri" panose="020F0502020204030204"/>
            </a:endParaRPr>
          </a:p>
          <a:p>
            <a:pPr marL="457200" indent="-3111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 dirty="0">
                <a:solidFill>
                  <a:srgbClr val="002060"/>
                </a:solidFill>
                <a:latin typeface="Calibri" panose="020F0502020204030204"/>
              </a:rPr>
              <a:t>Real-time Processing</a:t>
            </a:r>
            <a:r>
              <a:rPr lang="en-IN" sz="1800" dirty="0">
                <a:solidFill>
                  <a:srgbClr val="002060"/>
                </a:solidFill>
                <a:latin typeface="Calibri" panose="020F0502020204030204"/>
              </a:rPr>
              <a:t>:</a:t>
            </a:r>
            <a:r>
              <a:rPr lang="en-US" sz="1800" dirty="0">
                <a:solidFill>
                  <a:srgbClr val="002060"/>
                </a:solidFill>
                <a:latin typeface="Calibri" panose="020F0502020204030204"/>
              </a:rPr>
              <a:t>​</a:t>
            </a:r>
            <a:endParaRPr lang="en-US" sz="1800" dirty="0">
              <a:solidFill>
                <a:srgbClr val="002060"/>
              </a:solidFill>
              <a:latin typeface="Calibri" panose="020F0502020204030204"/>
            </a:endParaRPr>
          </a:p>
          <a:p>
            <a:pPr marL="914400" lvl="1" indent="-311150">
              <a:lnSpc>
                <a:spcPct val="150000"/>
              </a:lnSpc>
              <a:buFont typeface="Wingdings" panose="05000000000000000000"/>
              <a:buChar char="Ø"/>
            </a:pPr>
            <a:r>
              <a:rPr lang="en-IN" sz="1800" dirty="0">
                <a:latin typeface="Calibri" panose="020F0502020204030204"/>
              </a:rPr>
              <a:t>Integrates with a webcam to capture and </a:t>
            </a:r>
            <a:r>
              <a:rPr lang="en-IN" sz="1800" dirty="0" err="1">
                <a:latin typeface="Calibri" panose="020F0502020204030204"/>
              </a:rPr>
              <a:t>analyze</a:t>
            </a:r>
            <a:r>
              <a:rPr lang="en-IN" sz="1800" dirty="0">
                <a:latin typeface="Calibri" panose="020F0502020204030204"/>
              </a:rPr>
              <a:t> hand gestures continuously.</a:t>
            </a:r>
            <a:r>
              <a:rPr lang="en-US" sz="1800" dirty="0">
                <a:latin typeface="Calibri" panose="020F0502020204030204"/>
              </a:rPr>
              <a:t>​</a:t>
            </a:r>
            <a:endParaRPr lang="en-US" sz="1800" dirty="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   Bot Actions Based on Gestures:</a:t>
            </a:r>
            <a:r>
              <a:rPr lang="en-US" sz="1800" dirty="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 dirty="0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57200" indent="-3111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dirty="0">
                <a:latin typeface="Calibri" panose="020F0502020204030204"/>
              </a:rPr>
              <a:t>Recognizes predefined hand gestures.</a:t>
            </a:r>
            <a:r>
              <a:rPr lang="en-US" sz="1800" dirty="0">
                <a:latin typeface="Calibri" panose="020F0502020204030204"/>
              </a:rPr>
              <a:t>​</a:t>
            </a:r>
            <a:endParaRPr lang="en-US" sz="1800" dirty="0">
              <a:latin typeface="Calibri" panose="020F0502020204030204"/>
            </a:endParaRPr>
          </a:p>
          <a:p>
            <a:pPr marL="146050">
              <a:lnSpc>
                <a:spcPct val="150000"/>
              </a:lnSpc>
            </a:pPr>
            <a:r>
              <a:rPr lang="en-IN" sz="1800" b="1" dirty="0">
                <a:solidFill>
                  <a:srgbClr val="0070C0"/>
                </a:solidFill>
                <a:latin typeface="Calibri" panose="020F0502020204030204"/>
              </a:rPr>
              <a:t>Software Requirements</a:t>
            </a:r>
            <a:r>
              <a:rPr lang="en-IN" sz="1800" dirty="0">
                <a:solidFill>
                  <a:srgbClr val="0070C0"/>
                </a:solidFill>
                <a:latin typeface="Calibri" panose="020F0502020204030204"/>
              </a:rPr>
              <a:t>:</a:t>
            </a:r>
            <a:r>
              <a:rPr lang="en-IN" sz="1800" dirty="0">
                <a:solidFill>
                  <a:schemeClr val="dk1"/>
                </a:solidFill>
                <a:latin typeface="Calibri" panose="020F0502020204030204"/>
              </a:rPr>
              <a:t> Media pipe, OpenCV</a:t>
            </a:r>
            <a:endParaRPr lang="en-US" sz="1800" dirty="0">
              <a:solidFill>
                <a:schemeClr val="dk1"/>
              </a:solidFill>
              <a:latin typeface="Calibri" panose="020F0502020204030204"/>
            </a:endParaRPr>
          </a:p>
          <a:p>
            <a:pPr marL="285750" indent="-285750">
              <a:lnSpc>
                <a:spcPct val="150000"/>
              </a:lnSpc>
              <a:buChar char="•"/>
            </a:pPr>
            <a:endParaRPr lang="en-IN" sz="1800">
              <a:latin typeface="Calibri" panose="020F0502020204030204"/>
              <a:cs typeface="Segoe UI" panose="020B0502040204020203"/>
            </a:endParaRPr>
          </a:p>
        </p:txBody>
      </p:sp>
      <p:pic>
        <p:nvPicPr>
          <p:cNvPr id="8" name="Google Shape;361;g27373d81312_0_27" descr="A close-up of a hand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92905" y="4569256"/>
            <a:ext cx="5581790" cy="162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/>
        </p:nvSpPr>
        <p:spPr>
          <a:xfrm>
            <a:off x="2894521" y="2267186"/>
            <a:ext cx="550801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191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 i="0" u="none" strike="noStrike" cap="none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Introduction</a:t>
            </a:r>
            <a:endParaRPr lang="en-US" sz="2400" i="0" u="none" strike="noStrike" cap="none">
              <a:solidFill>
                <a:srgbClr val="0070C0"/>
              </a:solidFill>
              <a:latin typeface="Calibri" panose="020F0502020204030204"/>
              <a:ea typeface="Arial" panose="020B0604020202020204"/>
              <a:cs typeface="Arial" panose="020B0604020202020204"/>
            </a:endParaRPr>
          </a:p>
          <a:p>
            <a:pPr marL="4191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 i="0" u="none" strike="noStrike" cap="none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What’s in the Box</a:t>
            </a:r>
            <a:endParaRPr sz="2400" i="0" u="none" strike="noStrike" cap="none">
              <a:solidFill>
                <a:srgbClr val="0070C0"/>
              </a:solidFill>
              <a:latin typeface="Calibri" panose="020F0502020204030204"/>
              <a:ea typeface="Arial" panose="020B0604020202020204"/>
              <a:cs typeface="Arial" panose="020B0604020202020204"/>
            </a:endParaRPr>
          </a:p>
          <a:p>
            <a:pPr marL="4191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AI-Lite</a:t>
            </a:r>
            <a:r>
              <a:rPr lang="en-IN" sz="2400" i="0" u="none" strike="noStrike" cap="none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Construction</a:t>
            </a:r>
            <a:endParaRPr sz="2400" i="0" u="none" strike="noStrike" cap="none">
              <a:solidFill>
                <a:srgbClr val="0070C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AI-Lite Connection and Testing</a:t>
            </a:r>
            <a:endParaRPr lang="en-IN" sz="2400">
              <a:solidFill>
                <a:srgbClr val="0070C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Do's &amp; Don'ts for Using AI-Lite Bot</a:t>
            </a:r>
            <a:endParaRPr lang="en-IN" sz="2400">
              <a:solidFill>
                <a:srgbClr val="0070C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MIT App Inventor Connection</a:t>
            </a:r>
            <a:endParaRPr lang="en-IN" sz="2400">
              <a:solidFill>
                <a:srgbClr val="0070C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MIT App Inventor Projects</a:t>
            </a:r>
            <a:r>
              <a:rPr lang="en-US" sz="2400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 </a:t>
            </a:r>
            <a:endParaRPr lang="en-IN" sz="2400">
              <a:solidFill>
                <a:srgbClr val="0070C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 i="0" u="none" strike="noStrike" cap="none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Python </a:t>
            </a:r>
            <a:r>
              <a:rPr lang="en-IN" sz="2400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Setup for AI-Lite</a:t>
            </a:r>
            <a:endParaRPr lang="en-IN" sz="2400">
              <a:solidFill>
                <a:srgbClr val="0070C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Python Projects</a:t>
            </a:r>
            <a:endParaRPr lang="en-IN" sz="2400">
              <a:solidFill>
                <a:srgbClr val="0070C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1999" cy="9453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/>
            </a:endParaRPr>
          </a:p>
        </p:txBody>
      </p:sp>
      <p:pic>
        <p:nvPicPr>
          <p:cNvPr id="3" name="Picture 2" descr="A logo with colorful letter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426" y="84621"/>
            <a:ext cx="1861931" cy="714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504" y="219876"/>
            <a:ext cx="2303532" cy="504687"/>
          </a:xfrm>
          <a:prstGeom prst="rect">
            <a:avLst/>
          </a:prstGeom>
        </p:spPr>
      </p:pic>
      <p:sp>
        <p:nvSpPr>
          <p:cNvPr id="85" name="Google Shape;85;p3"/>
          <p:cNvSpPr txBox="1"/>
          <p:nvPr/>
        </p:nvSpPr>
        <p:spPr>
          <a:xfrm>
            <a:off x="3343810" y="1182260"/>
            <a:ext cx="505217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 panose="020B0604020202020204"/>
              <a:buNone/>
            </a:pPr>
            <a:r>
              <a:rPr lang="en-IN" sz="4400" i="0" u="none" strike="noStrike" cap="none">
                <a:solidFill>
                  <a:srgbClr val="00206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Table of Contents</a:t>
            </a:r>
            <a:endParaRPr lang="en-US" sz="4400" i="0" u="none" strike="noStrike" cap="none">
              <a:solidFill>
                <a:srgbClr val="002060"/>
              </a:solidFill>
              <a:latin typeface="Calibri" panose="020F0502020204030204"/>
              <a:ea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18662" y="1069009"/>
            <a:ext cx="12196416" cy="5079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FACE RECOGNITION: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>
              <a:solidFill>
                <a:srgbClr val="002060"/>
              </a:solidFill>
            </a:endParaRPr>
          </a:p>
          <a:p>
            <a:pPr marL="457200" indent="-3365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 </a:t>
            </a:r>
            <a:r>
              <a:rPr lang="en-IN" sz="1800">
                <a:latin typeface="Calibri" panose="020F0502020204030204"/>
              </a:rPr>
              <a:t>Perform face recognition using the Deep Face library and grant access based on recognized faces.</a:t>
            </a:r>
            <a:r>
              <a:rPr lang="en-US" sz="1800">
                <a:latin typeface="Calibri" panose="020F0502020204030204"/>
              </a:rPr>
              <a:t>​</a:t>
            </a:r>
            <a:endParaRPr lang="en-US"/>
          </a:p>
          <a:p>
            <a:pPr marL="457200" indent="-3365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</a:t>
            </a:r>
            <a:r>
              <a:rPr lang="en-IN" sz="1800">
                <a:latin typeface="Calibri" panose="020F0502020204030204"/>
              </a:rPr>
              <a:t> Detects faces in real-time and compares them with reference images. If a match is found, access is granted and commands can be triggered via keyboard inputs.</a:t>
            </a:r>
            <a:r>
              <a:rPr lang="en-US" sz="1800">
                <a:latin typeface="Calibri" panose="020F0502020204030204"/>
              </a:rPr>
              <a:t>​</a:t>
            </a:r>
            <a:endParaRPr lang="en-US"/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Key Components: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57200" indent="-3238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</a:rPr>
              <a:t>Deep Face Library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:</a:t>
            </a:r>
            <a:r>
              <a:rPr lang="en-IN" sz="1800">
                <a:latin typeface="Calibri" panose="020F0502020204030204"/>
              </a:rPr>
              <a:t> Utilizes state-of-the-art facial recognition models. Compares captured faces with pre-stored reference images.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Real-time Processing</a:t>
            </a:r>
            <a:r>
              <a:rPr lang="en-IN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57200" indent="-3111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>
                <a:latin typeface="Calibri" panose="020F0502020204030204"/>
              </a:rPr>
              <a:t>Integrates with a webcam for continuous face detection and recognition.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Bot Actions:</a:t>
            </a:r>
            <a:r>
              <a:rPr lang="en-US" sz="1800">
                <a:solidFill>
                  <a:srgbClr val="002060"/>
                </a:solidFill>
                <a:latin typeface="Calibri" panose="020F0502020204030204"/>
                <a:cs typeface="Segoe UI" panose="020B0502040204020203"/>
              </a:rPr>
              <a:t>​</a:t>
            </a:r>
            <a:endParaRPr lang="en-US" sz="1800">
              <a:solidFill>
                <a:srgbClr val="002060"/>
              </a:solidFill>
              <a:latin typeface="Calibri" panose="020F0502020204030204"/>
              <a:cs typeface="Segoe UI" panose="020B0502040204020203"/>
            </a:endParaRPr>
          </a:p>
          <a:p>
            <a:pPr marL="457200" indent="-311150">
              <a:lnSpc>
                <a:spcPct val="150000"/>
              </a:lnSpc>
              <a:buFont typeface="Arial" panose="020B0604020202020204"/>
              <a:buChar char="•"/>
            </a:pPr>
            <a:r>
              <a:rPr lang="en-IN" sz="1800">
                <a:latin typeface="Calibri" panose="020F0502020204030204"/>
              </a:rPr>
              <a:t>Upon recognizing a face, access is granted.</a:t>
            </a:r>
            <a:r>
              <a:rPr lang="en-US" sz="1800">
                <a:latin typeface="Calibri" panose="020F0502020204030204"/>
              </a:rPr>
              <a:t>​</a:t>
            </a:r>
            <a:endParaRPr lang="en-US" sz="1800">
              <a:latin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70C0"/>
                </a:solidFill>
                <a:latin typeface="Calibri" panose="020F0502020204030204"/>
                <a:cs typeface="Segoe UI" panose="020B0502040204020203"/>
              </a:rPr>
              <a:t>Software Requirements</a:t>
            </a:r>
            <a:r>
              <a:rPr lang="en-IN" sz="1800">
                <a:solidFill>
                  <a:srgbClr val="0070C0"/>
                </a:solidFill>
                <a:latin typeface="Calibri" panose="020F0502020204030204"/>
                <a:cs typeface="Segoe UI" panose="020B0502040204020203"/>
              </a:rPr>
              <a:t>:</a:t>
            </a:r>
            <a:r>
              <a:rPr lang="en-IN" sz="1800">
                <a:latin typeface="Calibri" panose="020F0502020204030204"/>
                <a:cs typeface="Segoe UI" panose="020B0502040204020203"/>
              </a:rPr>
              <a:t> Deep Face, OpenCV</a:t>
            </a:r>
            <a:endParaRPr lang="en-IN" sz="1800">
              <a:latin typeface="Calibri" panose="020F0502020204030204"/>
              <a:cs typeface="Segoe UI" panose="020B0502040204020203"/>
            </a:endParaRPr>
          </a:p>
        </p:txBody>
      </p:sp>
      <p:pic>
        <p:nvPicPr>
          <p:cNvPr id="8" name="Google Shape;369;g2e5b2ef768b_0_17" descr="A computer screen with a face id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70011" y="3610068"/>
            <a:ext cx="3901468" cy="2432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94640" y="1259840"/>
            <a:ext cx="3302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Calibri" panose="020F0502020204030204"/>
                <a:ea typeface="Verdana" panose="020B0604030504040204"/>
                <a:cs typeface="Calibri" panose="020F0502020204030204"/>
              </a:rPr>
              <a:t>Charging the AI-Lite Kit</a:t>
            </a:r>
            <a:endParaRPr lang="en-US" sz="2400" b="1">
              <a:solidFill>
                <a:srgbClr val="00206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360" y="1798320"/>
            <a:ext cx="8798560" cy="30315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latin typeface="Calibri" panose="020F0502020204030204"/>
                <a:cs typeface="Calibri" panose="020F0502020204030204"/>
              </a:rPr>
              <a:t>The Kit uses a 3.7V Li-ion cell for powering. Kindly be aware that the </a:t>
            </a:r>
            <a:r>
              <a:rPr lang="en-US" sz="1800">
                <a:latin typeface="Calibri" panose="020F0502020204030204"/>
                <a:ea typeface="Verdana" panose="020B0604030504040204"/>
                <a:cs typeface="Calibri" panose="020F0502020204030204"/>
              </a:rPr>
              <a:t>kit must be charged only in OFF state. </a:t>
            </a:r>
            <a:r>
              <a:rPr lang="en-US" sz="1800">
                <a:latin typeface="Calibri" panose="020F0502020204030204"/>
                <a:cs typeface="Calibri" panose="020F0502020204030204"/>
              </a:rPr>
              <a:t>Use a</a:t>
            </a:r>
            <a:r>
              <a:rPr lang="en-US" sz="1800" b="1">
                <a:latin typeface="Calibri" panose="020F0502020204030204"/>
                <a:cs typeface="Calibri" panose="020F0502020204030204"/>
              </a:rPr>
              <a:t> 5V </a:t>
            </a:r>
            <a:r>
              <a:rPr lang="en-US" sz="1800">
                <a:latin typeface="Calibri" panose="020F0502020204030204"/>
                <a:cs typeface="Calibri" panose="020F0502020204030204"/>
              </a:rPr>
              <a:t>(voltage) adapter for charging. You can use either a wall adapter, phone charger, or laptop port exclusively for charging.</a:t>
            </a:r>
            <a:endParaRPr lang="en-US"/>
          </a:p>
          <a:p>
            <a:endParaRPr lang="en-US" sz="1800">
              <a:latin typeface="Calibri" panose="020F0502020204030204"/>
              <a:cs typeface="Calibri" panose="020F0502020204030204"/>
            </a:endParaRPr>
          </a:p>
          <a:p>
            <a:r>
              <a:rPr lang="en-US" sz="2000">
                <a:latin typeface="Calibri" panose="020F0502020204030204"/>
                <a:cs typeface="Calibri" panose="020F0502020204030204"/>
              </a:rPr>
              <a:t>Given below are indications near Type-C charging port:</a:t>
            </a:r>
            <a:endParaRPr lang="en-US" sz="2000">
              <a:latin typeface="Calibri" panose="020F0502020204030204"/>
              <a:cs typeface="Calibri" panose="020F0502020204030204"/>
            </a:endParaRPr>
          </a:p>
          <a:p>
            <a:endParaRPr lang="en-US" sz="1800"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5000000000000000000"/>
              <a:buChar char="ü"/>
            </a:pPr>
            <a:r>
              <a:rPr lang="en-US" sz="1800">
                <a:latin typeface="Calibri" panose="020F0502020204030204"/>
                <a:cs typeface="Calibri" panose="020F0502020204030204"/>
              </a:rPr>
              <a:t>When the Kit is connected to charger in OFF state, </a:t>
            </a:r>
            <a:r>
              <a:rPr lang="en-US" sz="1800">
                <a:solidFill>
                  <a:srgbClr val="FF0000"/>
                </a:solidFill>
                <a:latin typeface="Calibri" panose="020F0502020204030204"/>
                <a:ea typeface="Verdana" panose="020B0604030504040204"/>
                <a:cs typeface="Calibri" panose="020F0502020204030204"/>
              </a:rPr>
              <a:t>the LED will indicate Red</a:t>
            </a:r>
            <a:r>
              <a:rPr lang="en-US" sz="180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.</a:t>
            </a:r>
            <a:endParaRPr lang="en-US" sz="180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5000000000000000000"/>
              <a:buChar char="ü"/>
            </a:pPr>
            <a:endParaRPr lang="en-US" sz="180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  <a:p>
            <a:pPr marL="285750" indent="-285750">
              <a:buFont typeface="Wingdings" panose="05000000000000000000"/>
              <a:buChar char="ü"/>
            </a:pPr>
            <a:r>
              <a:rPr lang="en-US" sz="1800">
                <a:latin typeface="Calibri" panose="020F0502020204030204"/>
                <a:cs typeface="Calibri" panose="020F0502020204030204"/>
              </a:rPr>
              <a:t>When the Kit is fully charged, </a:t>
            </a:r>
            <a:r>
              <a:rPr lang="en-US" sz="1800">
                <a:solidFill>
                  <a:srgbClr val="00B050"/>
                </a:solidFill>
                <a:latin typeface="Calibri" panose="020F0502020204030204"/>
                <a:ea typeface="Verdana" panose="020B0604030504040204"/>
                <a:cs typeface="Calibri" panose="020F0502020204030204"/>
              </a:rPr>
              <a:t>the LED will indicate Green</a:t>
            </a:r>
            <a:r>
              <a:rPr lang="en-US" sz="1800">
                <a:solidFill>
                  <a:srgbClr val="00B050"/>
                </a:solidFill>
                <a:latin typeface="Calibri" panose="020F0502020204030204"/>
                <a:cs typeface="Calibri" panose="020F0502020204030204"/>
              </a:rPr>
              <a:t>.</a:t>
            </a:r>
            <a:endParaRPr lang="en-US" sz="1800">
              <a:solidFill>
                <a:srgbClr val="00B050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Picture 9" descr="A close-up of a usb por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307" y="2793752"/>
            <a:ext cx="4528185" cy="3178810"/>
          </a:xfrm>
          <a:prstGeom prst="rect">
            <a:avLst/>
          </a:prstGeom>
        </p:spPr>
      </p:pic>
      <p:pic>
        <p:nvPicPr>
          <p:cNvPr id="11" name="Picture 10" descr="A yellow triangle sign with a exclamation mark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63" y="5305508"/>
            <a:ext cx="751840" cy="6705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19200" y="5557520"/>
            <a:ext cx="54356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alibri" panose="020F0502020204030204"/>
                <a:ea typeface="Verdana" panose="020B0604030504040204"/>
              </a:rPr>
              <a:t>Caution: Do not charge the kit in ON state mode</a:t>
            </a:r>
            <a:endParaRPr lang="en-US" sz="1800" b="1">
              <a:solidFill>
                <a:srgbClr val="FF0000"/>
              </a:solidFill>
              <a:latin typeface="Calibri" panose="020F0502020204030204"/>
              <a:ea typeface="Verdana" panose="020B0604030504040204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94640" y="1259840"/>
            <a:ext cx="5232400" cy="4603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Calibri" panose="020F0502020204030204"/>
                <a:ea typeface="Verdana" panose="020B0604030504040204"/>
                <a:cs typeface="Calibri" panose="020F0502020204030204"/>
              </a:rPr>
              <a:t>G</a:t>
            </a:r>
            <a:r>
              <a:rPr lang="en-IN" altLang="en-US" sz="2400" b="1">
                <a:solidFill>
                  <a:srgbClr val="002060"/>
                </a:solidFill>
                <a:latin typeface="Calibri" panose="020F0502020204030204"/>
                <a:ea typeface="Verdana" panose="020B0604030504040204"/>
                <a:cs typeface="Calibri" panose="020F0502020204030204"/>
              </a:rPr>
              <a:t>ithub</a:t>
            </a:r>
            <a:r>
              <a:rPr lang="en-US" sz="2400" b="1">
                <a:solidFill>
                  <a:srgbClr val="002060"/>
                </a:solidFill>
                <a:latin typeface="Calibri" panose="020F0502020204030204"/>
                <a:ea typeface="Verdana" panose="020B0604030504040204"/>
                <a:cs typeface="Calibri" panose="020F0502020204030204"/>
              </a:rPr>
              <a:t> Link to Download the codes</a:t>
            </a:r>
            <a:endParaRPr lang="en-US" sz="2400" b="1">
              <a:latin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550" y="1815547"/>
            <a:ext cx="9829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800">
                <a:latin typeface="Calibri" panose="020F0502020204030204"/>
              </a:rPr>
              <a:t>The AI-Lite Kit uses the repository that can be downloaded by scanning this QR code.</a:t>
            </a:r>
            <a:endParaRPr lang="en-US" sz="1800">
              <a:latin typeface="Calibri" panose="020F050202020403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13512" y="5494537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1600">
                <a:latin typeface="Calibri" panose="020F0502020204030204"/>
                <a:cs typeface="Calibri" panose="020F0502020204030204"/>
              </a:rPr>
              <a:t>Figure - 8</a:t>
            </a:r>
            <a:endParaRPr lang="en-US"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82712" y="5575817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1600">
                <a:latin typeface="Calibri" panose="020F0502020204030204"/>
                <a:cs typeface="Calibri" panose="020F0502020204030204"/>
              </a:rPr>
              <a:t>Figure - 7</a:t>
            </a:r>
            <a:r>
              <a:rPr lang="en-US" sz="1600">
                <a:latin typeface="Calibri" panose="020F0502020204030204"/>
                <a:cs typeface="Calibri" panose="020F0502020204030204"/>
              </a:rPr>
              <a:t>​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043043" y="2551043"/>
            <a:ext cx="26835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800" b="1">
                <a:solidFill>
                  <a:srgbClr val="00B0F0"/>
                </a:solidFill>
                <a:latin typeface="Calibri" panose="020F0502020204030204"/>
              </a:rPr>
              <a:t>MIT Applications</a:t>
            </a:r>
            <a:endParaRPr lang="en-US" sz="1800" b="1">
              <a:solidFill>
                <a:srgbClr val="00B0F0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23652" y="2551043"/>
            <a:ext cx="26835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800" b="1">
                <a:solidFill>
                  <a:srgbClr val="00B0F0"/>
                </a:solidFill>
                <a:latin typeface="Calibri" panose="020F0502020204030204"/>
              </a:rPr>
              <a:t>Python Applications</a:t>
            </a:r>
            <a:endParaRPr lang="en-US" sz="1800" b="1">
              <a:solidFill>
                <a:srgbClr val="00B0F0"/>
              </a:solidFill>
              <a:latin typeface="Calibri" panose="020F0502020204030204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7023735" y="2882265"/>
            <a:ext cx="2771140" cy="260477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108835" y="2882265"/>
            <a:ext cx="2838450" cy="26968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304553" y="4042355"/>
            <a:ext cx="6858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>
                <a:solidFill>
                  <a:srgbClr val="231F20"/>
                </a:solidFill>
                <a:latin typeface="Calibri" panose="020F0502020204030204"/>
              </a:rPr>
              <a:t>For support email us at </a:t>
            </a:r>
            <a:r>
              <a:rPr lang="en-US" sz="3200" b="1">
                <a:solidFill>
                  <a:srgbClr val="231F20"/>
                </a:solidFill>
                <a:latin typeface="Calibri" panose="020F0502020204030204"/>
              </a:rPr>
              <a:t>support@meritus.ai</a:t>
            </a:r>
            <a:endParaRPr lang="en-US" sz="3200" b="1">
              <a:solidFill>
                <a:srgbClr val="231F20"/>
              </a:solidFill>
              <a:latin typeface="Calibri" panose="020F0502020204030204"/>
            </a:endParaRPr>
          </a:p>
        </p:txBody>
      </p:sp>
      <p:pic>
        <p:nvPicPr>
          <p:cNvPr id="10" name="Picture 9" descr="A logo for a company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382" y="2216537"/>
            <a:ext cx="5075445" cy="10347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/>
        </p:nvSpPr>
        <p:spPr>
          <a:xfrm>
            <a:off x="582558" y="1855404"/>
            <a:ext cx="6515293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algn="just">
              <a:lnSpc>
                <a:spcPct val="150000"/>
              </a:lnSpc>
            </a:pPr>
            <a:r>
              <a:rPr lang="en-IN" sz="1800">
                <a:ea typeface="Calibri" panose="020F0502020204030204"/>
                <a:sym typeface="Calibri" panose="020F0502020204030204"/>
              </a:rPr>
              <a:t>AI-Lite is an autonomous robot built for a variety of applications. Equipped with a sophisticated Two-wheel &amp; four-wheel drive system, integrated camera, ultrasonic sensors, IR sensor, </a:t>
            </a:r>
            <a:r>
              <a:rPr lang="en-IN" sz="1800" err="1">
                <a:ea typeface="Calibri" panose="020F0502020204030204"/>
                <a:sym typeface="Calibri" panose="020F0502020204030204"/>
              </a:rPr>
              <a:t>color</a:t>
            </a:r>
            <a:r>
              <a:rPr lang="en-IN" sz="1800">
                <a:ea typeface="Calibri" panose="020F0502020204030204"/>
                <a:sym typeface="Calibri" panose="020F0502020204030204"/>
              </a:rPr>
              <a:t> sensor, and touch sensor, it excels at navigating complex environments with accuracy and intelligence. AI-Lite is ideal for tasks involving advanced obstacle detection, machine learning, and real-time monitoring, making it a powerful tool </a:t>
            </a:r>
            <a:r>
              <a:rPr lang="en-IN" sz="1800" b="0" i="0" u="none" strike="noStrike" cap="none">
                <a:ea typeface="Calibri" panose="020F0502020204030204"/>
                <a:sym typeface="Calibri" panose="020F0502020204030204"/>
              </a:rPr>
              <a:t>for </a:t>
            </a:r>
            <a:r>
              <a:rPr lang="en-IN" sz="1800">
                <a:ea typeface="Calibri" panose="020F0502020204030204"/>
                <a:sym typeface="Calibri" panose="020F0502020204030204"/>
              </a:rPr>
              <a:t>both educational and industrial use. Python is the primary language used for executing its projects.</a:t>
            </a: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2191999" cy="9453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 panose="020B060402020202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5504" y="219876"/>
            <a:ext cx="2303532" cy="504687"/>
          </a:xfrm>
          <a:prstGeom prst="rect">
            <a:avLst/>
          </a:prstGeom>
        </p:spPr>
      </p:pic>
      <p:sp>
        <p:nvSpPr>
          <p:cNvPr id="85" name="Google Shape;85;p3"/>
          <p:cNvSpPr txBox="1"/>
          <p:nvPr/>
        </p:nvSpPr>
        <p:spPr>
          <a:xfrm>
            <a:off x="3048108" y="1087155"/>
            <a:ext cx="505217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lvl="2"/>
            <a:r>
              <a:rPr lang="en-IN" sz="4400">
                <a:solidFill>
                  <a:srgbClr val="002060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Introduction</a:t>
            </a:r>
            <a:endParaRPr lang="en-IN" sz="4400">
              <a:solidFill>
                <a:srgbClr val="00206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96400" y="5616742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1600">
                <a:latin typeface="Calibri" panose="020F0502020204030204"/>
                <a:cs typeface="Calibri" panose="020F0502020204030204"/>
              </a:rPr>
              <a:t>Figure - 1</a:t>
            </a:r>
            <a:r>
              <a:rPr lang="en-US" sz="1600">
                <a:latin typeface="Calibri" panose="020F0502020204030204"/>
                <a:cs typeface="Calibri" panose="020F0502020204030204"/>
              </a:rPr>
              <a:t>​</a:t>
            </a:r>
            <a:endParaRPr lang="en-US"/>
          </a:p>
        </p:txBody>
      </p:sp>
      <p:pic>
        <p:nvPicPr>
          <p:cNvPr id="9" name="Picture 8" descr="A toy robot with a black background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7000" contrast="-12000"/>
                    </a14:imgEffect>
                    <a14:imgEffect>
                      <a14:saturation sat="1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6577" y="1702794"/>
            <a:ext cx="7179587" cy="4057154"/>
          </a:xfrm>
          <a:prstGeom prst="rect">
            <a:avLst/>
          </a:prstGeom>
          <a:effectLst>
            <a:outerShdw blurRad="152400" dist="38100" dir="786000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logo with colorful letters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26" y="115101"/>
            <a:ext cx="1861931" cy="714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/>
        </p:nvSpPr>
        <p:spPr>
          <a:xfrm>
            <a:off x="388594" y="2163806"/>
            <a:ext cx="670150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algn="just">
              <a:lnSpc>
                <a:spcPct val="150000"/>
              </a:lnSpc>
            </a:pPr>
            <a:r>
              <a:rPr lang="en-IN" sz="1800">
                <a:latin typeface="Calibri" panose="020F0502020204030204"/>
                <a:ea typeface="Calibri" panose="020F0502020204030204"/>
                <a:cs typeface="Calibri" panose="020F0502020204030204"/>
              </a:rPr>
              <a:t>Scan the QR code to watch a detailed video demonstration on:</a:t>
            </a:r>
            <a:endParaRPr lang="en-IN" sz="180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76200" algn="just">
              <a:lnSpc>
                <a:spcPct val="150000"/>
              </a:lnSpc>
            </a:pPr>
            <a:endParaRPr lang="en-IN" sz="180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733550" lvl="3" indent="-285750" algn="just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800">
                <a:latin typeface="Calibri" panose="020F0502020204030204"/>
                <a:ea typeface="Calibri" panose="020F0502020204030204"/>
                <a:cs typeface="Calibri" panose="020F0502020204030204"/>
              </a:rPr>
              <a:t>AI-Lite features and capabilities</a:t>
            </a:r>
            <a:endParaRPr lang="en-US" sz="180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733550" lvl="3" indent="-285750" algn="just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Example projects using MIT App Inventor</a:t>
            </a:r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733550" lvl="3" indent="-285750" algn="just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Python integration for advanced projects</a:t>
            </a:r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733550" lvl="3" indent="-285750" algn="just">
              <a:lnSpc>
                <a:spcPct val="150000"/>
              </a:lnSpc>
              <a:buFont typeface="Wingdings" panose="05000000000000000000"/>
              <a:buChar char="ü"/>
            </a:pPr>
            <a:r>
              <a:rPr lang="en-IN" sz="18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Practical applications and real-world use cases</a:t>
            </a:r>
            <a:endParaRPr lang="en-US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733550" lvl="3" indent="-285750" algn="just">
              <a:lnSpc>
                <a:spcPct val="150000"/>
              </a:lnSpc>
              <a:buFont typeface="Wingdings" panose="05000000000000000000"/>
              <a:buChar char="ü"/>
            </a:pPr>
            <a:endParaRPr lang="en-IN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1733550" lvl="3" indent="-285750" algn="just">
              <a:lnSpc>
                <a:spcPct val="150000"/>
              </a:lnSpc>
              <a:buFont typeface="Wingdings" panose="05000000000000000000"/>
              <a:buChar char="ü"/>
            </a:pPr>
            <a:endParaRPr lang="en-IN"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85" name="Google Shape;85;p3"/>
          <p:cNvSpPr txBox="1"/>
          <p:nvPr/>
        </p:nvSpPr>
        <p:spPr>
          <a:xfrm>
            <a:off x="518268" y="1259875"/>
            <a:ext cx="3589130" cy="9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2"/>
            <a:r>
              <a:rPr lang="en-IN" sz="3600">
                <a:solidFill>
                  <a:srgbClr val="002060"/>
                </a:solidFill>
                <a:latin typeface="Calibri" panose="020F0502020204030204"/>
                <a:sym typeface="Calibri" panose="020F0502020204030204"/>
              </a:rPr>
              <a:t>AI-Lite Intro Video</a:t>
            </a:r>
            <a:endParaRPr lang="en-IN" sz="3600">
              <a:solidFill>
                <a:srgbClr val="002060"/>
              </a:solidFill>
              <a:latin typeface="Calibri" panose="020F0502020204030204"/>
            </a:endParaRPr>
          </a:p>
          <a:p>
            <a:pPr marL="914400" lvl="2"/>
            <a:endParaRPr lang="en-IN" sz="1700">
              <a:solidFill>
                <a:srgbClr val="002060"/>
              </a:solidFill>
            </a:endParaRPr>
          </a:p>
        </p:txBody>
      </p:sp>
      <p:pic>
        <p:nvPicPr>
          <p:cNvPr id="7" name="Google Shape;116;g274b964e28d_0_38" descr="A qr code on a white background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71612" y="1721468"/>
            <a:ext cx="3390982" cy="34279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8817752" y="5240537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1600">
                <a:latin typeface="Calibri" panose="020F0502020204030204"/>
                <a:cs typeface="Calibri" panose="020F0502020204030204"/>
              </a:rPr>
              <a:t>Figure - 2</a:t>
            </a:r>
            <a:r>
              <a:rPr lang="en-US" sz="1600">
                <a:latin typeface="Calibri" panose="020F0502020204030204"/>
                <a:cs typeface="Calibri" panose="020F0502020204030204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85" name="Google Shape;85;p3"/>
          <p:cNvSpPr txBox="1"/>
          <p:nvPr/>
        </p:nvSpPr>
        <p:spPr>
          <a:xfrm>
            <a:off x="3445952" y="939032"/>
            <a:ext cx="46819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2" algn="ctr"/>
            <a:r>
              <a:rPr lang="en-IN" sz="3600">
                <a:solidFill>
                  <a:srgbClr val="002060"/>
                </a:solidFill>
                <a:latin typeface="Calibri" panose="020F0502020204030204"/>
                <a:cs typeface="Calibri" panose="020F0502020204030204"/>
                <a:sym typeface="Calibri" panose="020F0502020204030204"/>
              </a:rPr>
              <a:t>What’s in the box?</a:t>
            </a:r>
            <a:endParaRPr lang="en-US" sz="3600">
              <a:solidFill>
                <a:srgbClr val="002060"/>
              </a:solidFill>
              <a:latin typeface="Calibri" panose="020F0502020204030204"/>
            </a:endParaRPr>
          </a:p>
        </p:txBody>
      </p:sp>
      <p:graphicFrame>
        <p:nvGraphicFramePr>
          <p:cNvPr id="18" name="Google Shape;131;g2e807c37725_0_0"/>
          <p:cNvGraphicFramePr/>
          <p:nvPr/>
        </p:nvGraphicFramePr>
        <p:xfrm>
          <a:off x="2321119" y="1719344"/>
          <a:ext cx="7901125" cy="4352968"/>
        </p:xfrm>
        <a:graphic>
          <a:graphicData uri="http://schemas.openxmlformats.org/drawingml/2006/table">
            <a:tbl>
              <a:tblPr>
                <a:noFill/>
                <a:tableStyleId>{4D0130B1-6B47-470D-A4BC-407D4DF23988}</a:tableStyleId>
              </a:tblPr>
              <a:tblGrid>
                <a:gridCol w="2897450"/>
                <a:gridCol w="1625125"/>
                <a:gridCol w="3378550"/>
              </a:tblGrid>
              <a:tr h="627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Component</a:t>
                      </a:r>
                      <a:endParaRPr sz="1400" b="1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Quantity</a:t>
                      </a:r>
                      <a:endParaRPr sz="1400" b="1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Image</a:t>
                      </a:r>
                      <a:endParaRPr sz="1400" b="1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05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Brain block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07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Motor blocks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12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Ultrasonic &amp; IR </a:t>
                      </a:r>
                      <a:r>
                        <a:rPr lang="en-IN">
                          <a:solidFill>
                            <a:schemeClr val="dk1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</a:rPr>
                        <a:t>sensor</a:t>
                      </a:r>
                      <a:r>
                        <a:rPr lang="en-IN">
                          <a:solidFill>
                            <a:schemeClr val="dk1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 block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20" name="Google Shape;132;g2e807c37725_0_0" descr="A close up of a devic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66130" y="2344431"/>
            <a:ext cx="2654950" cy="1158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33;g2e807c37725_0_0" descr="A blue usb cable connected to a blue block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954287" y="3644085"/>
            <a:ext cx="1786682" cy="12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34;g2e807c37725_0_0" descr="A white camera with blue circles and a blue cable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798202" y="4754127"/>
            <a:ext cx="1786684" cy="1396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graphicFrame>
        <p:nvGraphicFramePr>
          <p:cNvPr id="16" name="Google Shape;140;p7"/>
          <p:cNvGraphicFramePr/>
          <p:nvPr/>
        </p:nvGraphicFramePr>
        <p:xfrm>
          <a:off x="2560320" y="995680"/>
          <a:ext cx="7723150" cy="5181450"/>
        </p:xfrm>
        <a:graphic>
          <a:graphicData uri="http://schemas.openxmlformats.org/drawingml/2006/table">
            <a:tbl>
              <a:tblPr>
                <a:noFill/>
                <a:tableStyleId>{4D0130B1-6B47-470D-A4BC-407D4DF23988}</a:tableStyleId>
              </a:tblPr>
              <a:tblGrid>
                <a:gridCol w="2832175"/>
                <a:gridCol w="1588525"/>
                <a:gridCol w="3302450"/>
              </a:tblGrid>
              <a:tr h="9805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Component</a:t>
                      </a:r>
                      <a:endParaRPr sz="1400" b="1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Quantity</a:t>
                      </a:r>
                      <a:endParaRPr sz="1400" b="1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Image</a:t>
                      </a:r>
                      <a:endParaRPr sz="1400" b="1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6245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Wheels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36245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Camera Module Block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4759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 err="1">
                          <a:solidFill>
                            <a:schemeClr val="dk1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Color</a:t>
                      </a:r>
                      <a:r>
                        <a:rPr lang="en-IN">
                          <a:solidFill>
                            <a:schemeClr val="dk1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 Sensor Module</a:t>
                      </a:r>
                      <a:endParaRPr>
                        <a:solidFill>
                          <a:schemeClr val="dk1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 panose="020B0604020202020204"/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 panose="020B0604020202020204"/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 panose="020B0604020202020204"/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23" name="Google Shape;143;p7" descr="A red rectangular object with a black button&#10;&#10;Description automatically generated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227675" y="3426093"/>
            <a:ext cx="1024525" cy="118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4;p7" descr="A small orange box with a yellow cord&#10;&#10;Description automatically generated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27675" y="4860153"/>
            <a:ext cx="1024526" cy="1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tire with white text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741" y="1889077"/>
            <a:ext cx="1027563" cy="1407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graphicFrame>
        <p:nvGraphicFramePr>
          <p:cNvPr id="7" name="Google Shape;160;g2e807c37725_0_20"/>
          <p:cNvGraphicFramePr/>
          <p:nvPr/>
        </p:nvGraphicFramePr>
        <p:xfrm>
          <a:off x="2428240" y="1016000"/>
          <a:ext cx="8068592" cy="5151106"/>
        </p:xfrm>
        <a:graphic>
          <a:graphicData uri="http://schemas.openxmlformats.org/drawingml/2006/table">
            <a:tbl>
              <a:tblPr>
                <a:noFill/>
                <a:tableStyleId>{4D0130B1-6B47-470D-A4BC-407D4DF23988}</a:tableStyleId>
              </a:tblPr>
              <a:tblGrid>
                <a:gridCol w="2958853"/>
                <a:gridCol w="1659577"/>
                <a:gridCol w="3450162"/>
              </a:tblGrid>
              <a:tr h="8819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Component</a:t>
                      </a:r>
                      <a:endParaRPr sz="1400" b="1" u="none" strike="noStrike" cap="none" dirty="0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Quantity</a:t>
                      </a:r>
                      <a:endParaRPr sz="1400" b="1" u="none" strike="noStrike" cap="none" dirty="0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Image</a:t>
                      </a:r>
                      <a:endParaRPr sz="1400" b="1" u="none" strike="noStrike" cap="none" dirty="0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2182">
                <a:tc>
                  <a:txBody>
                    <a:bodyPr/>
                    <a:lstStyle/>
                    <a:p>
                      <a:pPr marL="0" marR="3556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</a:rPr>
                        <a:t>Base Plates</a:t>
                      </a:r>
                      <a:r>
                        <a:rPr lang="en-IN" sz="1400" u="none" strike="noStrike" cap="none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 – 2 x 6</a:t>
                      </a:r>
                      <a:endParaRPr sz="1400" u="none" strike="noStrike" cap="none" dirty="0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</a:t>
                      </a:r>
                      <a:endParaRPr sz="1400" u="none" strike="noStrike" cap="none" dirty="0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92139">
                <a:tc>
                  <a:txBody>
                    <a:bodyPr/>
                    <a:lstStyle/>
                    <a:p>
                      <a:pPr marL="0" marR="3556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Half Bricks – 2 x 6</a:t>
                      </a:r>
                      <a:endParaRPr sz="1400" u="none" strike="noStrike" cap="none" dirty="0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6</a:t>
                      </a:r>
                      <a:endParaRPr sz="1400" u="none" strike="noStrike" cap="none" dirty="0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32442">
                <a:tc>
                  <a:txBody>
                    <a:bodyPr/>
                    <a:lstStyle/>
                    <a:p>
                      <a:pPr marL="0" marR="3556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Half Bricks - 1 x 6</a:t>
                      </a:r>
                      <a:endParaRPr sz="1400" u="none" strike="noStrike" cap="none" dirty="0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 sz="1400" u="none" strike="noStrike" cap="none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</a:t>
                      </a:r>
                      <a:endParaRPr sz="1400" u="none" strike="noStrike" cap="none" dirty="0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32442">
                <a:tc>
                  <a:txBody>
                    <a:bodyPr/>
                    <a:lstStyle/>
                    <a:p>
                      <a:pPr marL="0" marR="3556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Traffic Signs</a:t>
                      </a:r>
                      <a:endParaRPr sz="1400" u="none" strike="noStrike" cap="none" dirty="0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4</a:t>
                      </a:r>
                      <a:endParaRPr sz="1400" u="none" strike="noStrike" cap="none" dirty="0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10" name="Google Shape;161;g2e807c37725_0_2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615754" y="2051062"/>
            <a:ext cx="2102725" cy="81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2;g2e807c37725_0_20" descr="A blue toy block with holes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17308" y="2951580"/>
            <a:ext cx="2102736" cy="7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63;g2e807c37725_0_2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615756" y="4215350"/>
            <a:ext cx="2102725" cy="40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green sign with white text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6539" y="5171440"/>
            <a:ext cx="852805" cy="721360"/>
          </a:xfrm>
          <a:prstGeom prst="rect">
            <a:avLst/>
          </a:prstGeom>
        </p:spPr>
      </p:pic>
      <p:pic>
        <p:nvPicPr>
          <p:cNvPr id="13" name="Picture 12" descr="A red and white stop sign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9780" y="5219700"/>
            <a:ext cx="798585" cy="640080"/>
          </a:xfrm>
          <a:prstGeom prst="rect">
            <a:avLst/>
          </a:prstGeom>
        </p:spPr>
      </p:pic>
      <p:pic>
        <p:nvPicPr>
          <p:cNvPr id="15" name="Picture 14" descr="A yellow sign with black arrow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8096" y="5218043"/>
            <a:ext cx="786657" cy="670560"/>
          </a:xfrm>
          <a:prstGeom prst="rect">
            <a:avLst/>
          </a:prstGeom>
        </p:spPr>
      </p:pic>
      <p:pic>
        <p:nvPicPr>
          <p:cNvPr id="16" name="Picture 15" descr="A blue sign with white arrow&#10;&#10;Description automatically generated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8223" y="5217270"/>
            <a:ext cx="749935" cy="694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/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 panose="020B0604020202020204"/>
              </a:endParaRPr>
            </a:p>
          </p:txBody>
        </p:sp>
        <p:pic>
          <p:nvPicPr>
            <p:cNvPr id="3" name="Picture 2" descr="A logo with colorful letters&#10;&#10;Description automatically generat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graphicFrame>
        <p:nvGraphicFramePr>
          <p:cNvPr id="8" name="Google Shape;150;p8"/>
          <p:cNvGraphicFramePr/>
          <p:nvPr/>
        </p:nvGraphicFramePr>
        <p:xfrm>
          <a:off x="2234428" y="943934"/>
          <a:ext cx="7753628" cy="5130726"/>
        </p:xfrm>
        <a:graphic>
          <a:graphicData uri="http://schemas.openxmlformats.org/drawingml/2006/table">
            <a:tbl>
              <a:tblPr>
                <a:noFill/>
                <a:tableStyleId>{4D0130B1-6B47-470D-A4BC-407D4DF23988}</a:tableStyleId>
              </a:tblPr>
              <a:tblGrid>
                <a:gridCol w="2843352"/>
                <a:gridCol w="1594793"/>
                <a:gridCol w="3315483"/>
              </a:tblGrid>
              <a:tr h="9236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</a:rPr>
                        <a:t>Component</a:t>
                      </a:r>
                      <a:endParaRPr lang="en-US" sz="1400" b="1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</a:rPr>
                        <a:t>Quantity</a:t>
                      </a:r>
                      <a:endParaRPr lang="en-US" sz="1400" b="1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</a:rPr>
                        <a:t>Image</a:t>
                      </a:r>
                      <a:endParaRPr lang="en-US" sz="1400" b="1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69508">
                <a:tc>
                  <a:txBody>
                    <a:bodyPr/>
                    <a:lstStyle/>
                    <a:p>
                      <a:pPr marL="0" marR="3556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Half Brick - 2 x 4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1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75052">
                <a:tc>
                  <a:txBody>
                    <a:bodyPr/>
                    <a:lstStyle/>
                    <a:p>
                      <a:pPr marL="0" marR="36195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  <a:defRPr/>
                      </a:pPr>
                      <a:r>
                        <a:rPr lang="en-GB" sz="1400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Half brick 2 x 2</a:t>
                      </a:r>
                      <a:endParaRPr lang="en-GB"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  <a:p>
                      <a:pPr marL="0" marR="3619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 sz="1400" u="none" strike="noStrike" cap="none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2</a:t>
                      </a:r>
                      <a:endParaRPr lang="en-IN"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66736">
                <a:tc>
                  <a:txBody>
                    <a:bodyPr/>
                    <a:lstStyle/>
                    <a:p>
                      <a:pPr marL="0" marR="3556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  <a:defRPr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Custom Blocks </a:t>
                      </a:r>
                      <a:endParaRPr lang="en-IN"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IN">
                          <a:latin typeface="Verdana" panose="020B0604030504040204"/>
                          <a:ea typeface="Verdana" panose="020B0604030504040204"/>
                          <a:cs typeface="Verdana" panose="020B0604030504040204"/>
                          <a:sym typeface="Verdana" panose="020B0604030504040204"/>
                        </a:rPr>
                        <a:t>2</a:t>
                      </a: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 panose="020B0604020202020204"/>
                        <a:buNone/>
                      </a:pPr>
                      <a:endParaRPr lang="en-US"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 panose="020B0604020202020204"/>
                        <a:buNone/>
                      </a:pPr>
                      <a:endParaRPr lang="en-US"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3632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i="0" u="none" strike="noStrike" cap="none" noProof="0">
                          <a:latin typeface="Verdana" panose="020B0604030504040204"/>
                        </a:rPr>
                        <a:t>Black Caster cap </a:t>
                      </a:r>
                      <a:endParaRPr lang="en-US" sz="1400" b="0" i="0" u="none" strike="noStrike" cap="none" noProof="0">
                        <a:latin typeface="Verdana" panose="020B0604030504040204"/>
                      </a:endParaRPr>
                    </a:p>
                  </a:txBody>
                  <a:tcPr marL="91425" marR="91425" marT="360000" marB="91425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Verdana" panose="020B0604030504040204"/>
                          <a:ea typeface="Verdana" panose="020B0604030504040204"/>
                          <a:cs typeface="Verdana" panose="020B0604030504040204"/>
                        </a:rPr>
                        <a:t>1</a:t>
                      </a:r>
                      <a:endParaRPr lang="en-IN">
                        <a:latin typeface="Verdana" panose="020B0604030504040204"/>
                        <a:ea typeface="Verdana" panose="020B0604030504040204"/>
                        <a:cs typeface="Verdana" panose="020B0604030504040204"/>
                        <a:sym typeface="Verdana" panose="020B0604030504040204"/>
                      </a:endParaRPr>
                    </a:p>
                  </a:txBody>
                  <a:tcPr marL="91425" marR="91425" marT="360000" marB="91425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u="none" strike="noStrike" cap="none">
                        <a:latin typeface="Verdana" panose="020B0604030504040204"/>
                        <a:ea typeface="Verdana" panose="020B0604030504040204"/>
                        <a:cs typeface="Verdana" panose="020B0604030504040204"/>
                      </a:endParaRPr>
                    </a:p>
                  </a:txBody>
                  <a:tcPr marL="91425" marR="91425" marT="91425" marB="91425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/>
                      </a:solidFill>
                    </a:lnB>
                  </a:tcPr>
                </a:tc>
              </a:tr>
            </a:tbl>
          </a:graphicData>
        </a:graphic>
      </p:graphicFrame>
      <p:pic>
        <p:nvPicPr>
          <p:cNvPr id="13" name="Google Shape;151;p8" descr="A blue plastic block with holes&#10;&#10;Description automatically generated"/>
          <p:cNvPicPr preferRelativeResize="0"/>
          <p:nvPr/>
        </p:nvPicPr>
        <p:blipFill rotWithShape="1">
          <a:blip r:embed="rId3"/>
          <a:srcRect l="23054" t="28500" r="26486" b="26303"/>
          <a:stretch>
            <a:fillRect/>
          </a:stretch>
        </p:blipFill>
        <p:spPr>
          <a:xfrm>
            <a:off x="7261310" y="2084322"/>
            <a:ext cx="1774993" cy="65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2;p8" descr="A blue toy block with a white background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644621" y="3092558"/>
            <a:ext cx="1374130" cy="6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white toy block with holes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20" y="3345180"/>
            <a:ext cx="4409440" cy="2484120"/>
          </a:xfrm>
          <a:prstGeom prst="rect">
            <a:avLst/>
          </a:prstGeom>
        </p:spPr>
      </p:pic>
      <p:pic>
        <p:nvPicPr>
          <p:cNvPr id="7" name="Picture 6" descr="A white toy block with a hole in the middle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880" y="3223260"/>
            <a:ext cx="4267200" cy="2473960"/>
          </a:xfrm>
          <a:prstGeom prst="rect">
            <a:avLst/>
          </a:prstGeom>
        </p:spPr>
      </p:pic>
      <p:pic>
        <p:nvPicPr>
          <p:cNvPr id="11" name="Picture 10" descr="A black plastic object with two holes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152" y="4839804"/>
            <a:ext cx="1186623" cy="1674192"/>
          </a:xfrm>
          <a:prstGeom prst="rect">
            <a:avLst/>
          </a:prstGeom>
        </p:spPr>
      </p:pic>
      <p:pic>
        <p:nvPicPr>
          <p:cNvPr id="12" name="Picture 11" descr="A black square object with four holes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652" y="4203089"/>
            <a:ext cx="5179391" cy="29906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9985</Words>
  <Application>WPS Slides</Application>
  <PresentationFormat>Widescreen</PresentationFormat>
  <Paragraphs>362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SimSun</vt:lpstr>
      <vt:lpstr>Wingdings</vt:lpstr>
      <vt:lpstr>Arial</vt:lpstr>
      <vt:lpstr>Calibri</vt:lpstr>
      <vt:lpstr>Wingdings</vt:lpstr>
      <vt:lpstr>Verdana</vt:lpstr>
      <vt:lpstr>Lora</vt:lpstr>
      <vt:lpstr>Segoe Print</vt:lpstr>
      <vt:lpstr>Microsoft YaHei</vt:lpstr>
      <vt:lpstr>Arial Unicode MS</vt:lpstr>
      <vt:lpstr>Segoe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Augustin Rajkumar</dc:creator>
  <cp:lastModifiedBy>marre</cp:lastModifiedBy>
  <cp:revision>16</cp:revision>
  <dcterms:created xsi:type="dcterms:W3CDTF">2023-12-27T11:36:00Z</dcterms:created>
  <dcterms:modified xsi:type="dcterms:W3CDTF">2025-04-22T09:30:20Z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2AA66906B4C24A99A399EFBB6BC67AAF_12</vt:lpwstr>
  </property>
  <property fmtid="{D5CDD505-2E9C-101B-9397-08002B2CF9AE}" pid="3" name="KSOProductBuildVer">
    <vt:lpwstr>2057-12.2.0.20795</vt:lpwstr>
  </property>
</Properties>
</file>